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27"/>
  </p:notesMasterIdLst>
  <p:handoutMasterIdLst>
    <p:handoutMasterId r:id="rId28"/>
  </p:handoutMasterIdLst>
  <p:sldIdLst>
    <p:sldId id="1803" r:id="rId2"/>
    <p:sldId id="1814" r:id="rId3"/>
    <p:sldId id="1815" r:id="rId4"/>
    <p:sldId id="1819" r:id="rId5"/>
    <p:sldId id="1853" r:id="rId6"/>
    <p:sldId id="1804" r:id="rId7"/>
    <p:sldId id="1674" r:id="rId8"/>
    <p:sldId id="1675" r:id="rId9"/>
    <p:sldId id="1805" r:id="rId10"/>
    <p:sldId id="1806" r:id="rId11"/>
    <p:sldId id="1808" r:id="rId12"/>
    <p:sldId id="1809" r:id="rId13"/>
    <p:sldId id="1811" r:id="rId14"/>
    <p:sldId id="1812" r:id="rId15"/>
    <p:sldId id="1854" r:id="rId16"/>
    <p:sldId id="1836" r:id="rId17"/>
    <p:sldId id="1839" r:id="rId18"/>
    <p:sldId id="1842" r:id="rId19"/>
    <p:sldId id="1845" r:id="rId20"/>
    <p:sldId id="1846" r:id="rId21"/>
    <p:sldId id="1847" r:id="rId22"/>
    <p:sldId id="1848" r:id="rId23"/>
    <p:sldId id="1849" r:id="rId24"/>
    <p:sldId id="1850" r:id="rId25"/>
    <p:sldId id="1851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B8B814"/>
    <a:srgbClr val="006600"/>
    <a:srgbClr val="FFFF00"/>
    <a:srgbClr val="660066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04" autoAdjust="0"/>
    <p:restoredTop sz="91250" autoAdjust="0"/>
  </p:normalViewPr>
  <p:slideViewPr>
    <p:cSldViewPr>
      <p:cViewPr>
        <p:scale>
          <a:sx n="59" d="100"/>
          <a:sy n="59" d="100"/>
        </p:scale>
        <p:origin x="-57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6"/>
    </p:cViewPr>
  </p:sorterViewPr>
  <p:notesViewPr>
    <p:cSldViewPr>
      <p:cViewPr varScale="1">
        <p:scale>
          <a:sx n="39" d="100"/>
          <a:sy n="39" d="100"/>
        </p:scale>
        <p:origin x="-15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076FE-D9A8-4A15-BBEB-27F941D5883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86B5A5E-D30F-4929-A5F5-9DA877EB20BD}">
      <dgm:prSet phldrT="[Texto]"/>
      <dgm:spPr/>
      <dgm:t>
        <a:bodyPr/>
        <a:lstStyle/>
        <a:p>
          <a:r>
            <a:rPr lang="es-AR" dirty="0" smtClean="0"/>
            <a:t>1</a:t>
          </a:r>
          <a:endParaRPr lang="es-AR" dirty="0"/>
        </a:p>
      </dgm:t>
    </dgm:pt>
    <dgm:pt modelId="{3C7987C6-B0AC-439E-AE6C-6A5C5365A78E}" type="parTrans" cxnId="{19E24F91-C154-447A-8090-9F2D6F1D2621}">
      <dgm:prSet/>
      <dgm:spPr/>
      <dgm:t>
        <a:bodyPr/>
        <a:lstStyle/>
        <a:p>
          <a:endParaRPr lang="es-AR"/>
        </a:p>
      </dgm:t>
    </dgm:pt>
    <dgm:pt modelId="{EE865A1F-D4C1-45E1-9C23-3E7270469313}" type="sibTrans" cxnId="{19E24F91-C154-447A-8090-9F2D6F1D2621}">
      <dgm:prSet/>
      <dgm:spPr/>
      <dgm:t>
        <a:bodyPr/>
        <a:lstStyle/>
        <a:p>
          <a:endParaRPr lang="es-AR"/>
        </a:p>
      </dgm:t>
    </dgm:pt>
    <dgm:pt modelId="{F758750A-C9DF-4811-A8F9-F3714552CC14}">
      <dgm:prSet phldrT="[Texto]"/>
      <dgm:spPr/>
      <dgm:t>
        <a:bodyPr/>
        <a:lstStyle/>
        <a:p>
          <a:r>
            <a:rPr lang="es-AR" dirty="0" smtClean="0"/>
            <a:t>Abandonar la actividad</a:t>
          </a:r>
          <a:endParaRPr lang="es-AR" dirty="0"/>
        </a:p>
      </dgm:t>
    </dgm:pt>
    <dgm:pt modelId="{6EE7D77E-88E1-44E1-AD9B-662CB8CFCEDB}" type="parTrans" cxnId="{724C9911-E9A8-4EAF-9384-0B7CFB257BB7}">
      <dgm:prSet/>
      <dgm:spPr/>
      <dgm:t>
        <a:bodyPr/>
        <a:lstStyle/>
        <a:p>
          <a:endParaRPr lang="es-AR"/>
        </a:p>
      </dgm:t>
    </dgm:pt>
    <dgm:pt modelId="{8EB84868-D2CF-4DFB-AA13-9179934DB858}" type="sibTrans" cxnId="{724C9911-E9A8-4EAF-9384-0B7CFB257BB7}">
      <dgm:prSet/>
      <dgm:spPr/>
      <dgm:t>
        <a:bodyPr/>
        <a:lstStyle/>
        <a:p>
          <a:endParaRPr lang="es-AR"/>
        </a:p>
      </dgm:t>
    </dgm:pt>
    <dgm:pt modelId="{BA851CA0-1461-4636-9341-62914F196A3F}">
      <dgm:prSet phldrT="[Texto]"/>
      <dgm:spPr/>
      <dgm:t>
        <a:bodyPr/>
        <a:lstStyle/>
        <a:p>
          <a:r>
            <a:rPr lang="es-AR" dirty="0" smtClean="0"/>
            <a:t>2</a:t>
          </a:r>
          <a:endParaRPr lang="es-AR" dirty="0"/>
        </a:p>
      </dgm:t>
    </dgm:pt>
    <dgm:pt modelId="{511E24C8-C95F-4B63-A98E-1C8B0BC806A0}" type="parTrans" cxnId="{DD82F95D-729E-455F-BC58-80E6ED7356EB}">
      <dgm:prSet/>
      <dgm:spPr/>
      <dgm:t>
        <a:bodyPr/>
        <a:lstStyle/>
        <a:p>
          <a:endParaRPr lang="es-AR"/>
        </a:p>
      </dgm:t>
    </dgm:pt>
    <dgm:pt modelId="{9AD7AE4A-74B6-4524-8A2F-3778090B98A3}" type="sibTrans" cxnId="{DD82F95D-729E-455F-BC58-80E6ED7356EB}">
      <dgm:prSet/>
      <dgm:spPr/>
      <dgm:t>
        <a:bodyPr/>
        <a:lstStyle/>
        <a:p>
          <a:endParaRPr lang="es-AR"/>
        </a:p>
      </dgm:t>
    </dgm:pt>
    <dgm:pt modelId="{F973603A-72F7-4B07-8E84-19A746C93559}">
      <dgm:prSet phldrT="[Texto]"/>
      <dgm:spPr/>
      <dgm:t>
        <a:bodyPr/>
        <a:lstStyle/>
        <a:p>
          <a:r>
            <a:rPr lang="es-AR" dirty="0" smtClean="0"/>
            <a:t>Si se encuentran segmentos atractivos, invertir en su desarrollo con prudencia.</a:t>
          </a:r>
          <a:endParaRPr lang="es-AR" dirty="0"/>
        </a:p>
      </dgm:t>
    </dgm:pt>
    <dgm:pt modelId="{21279B18-DE52-48EB-B049-6F8188BE3DD2}" type="parTrans" cxnId="{3BC9C2F9-61AF-4B8C-B9E6-B36C35BACDF5}">
      <dgm:prSet/>
      <dgm:spPr/>
      <dgm:t>
        <a:bodyPr/>
        <a:lstStyle/>
        <a:p>
          <a:endParaRPr lang="es-AR"/>
        </a:p>
      </dgm:t>
    </dgm:pt>
    <dgm:pt modelId="{F084EC7A-0386-4873-83C9-207DA842EEF8}" type="sibTrans" cxnId="{3BC9C2F9-61AF-4B8C-B9E6-B36C35BACDF5}">
      <dgm:prSet/>
      <dgm:spPr/>
      <dgm:t>
        <a:bodyPr/>
        <a:lstStyle/>
        <a:p>
          <a:endParaRPr lang="es-AR"/>
        </a:p>
      </dgm:t>
    </dgm:pt>
    <dgm:pt modelId="{67B7AF92-65C3-4EEA-A94C-B713AADD7117}">
      <dgm:prSet phldrT="[Texto]"/>
      <dgm:spPr/>
      <dgm:t>
        <a:bodyPr/>
        <a:lstStyle/>
        <a:p>
          <a:r>
            <a:rPr lang="es-AR" dirty="0" smtClean="0"/>
            <a:t>Caso contrario, minimizar gastos e inversiones innecesarias.</a:t>
          </a:r>
          <a:endParaRPr lang="es-AR" dirty="0"/>
        </a:p>
      </dgm:t>
    </dgm:pt>
    <dgm:pt modelId="{27ED71C5-426F-41A2-8714-12CCC2596751}" type="parTrans" cxnId="{D47C7F1B-325E-4B0E-A692-940658951129}">
      <dgm:prSet/>
      <dgm:spPr/>
      <dgm:t>
        <a:bodyPr/>
        <a:lstStyle/>
        <a:p>
          <a:endParaRPr lang="es-AR"/>
        </a:p>
      </dgm:t>
    </dgm:pt>
    <dgm:pt modelId="{9231DD8D-3378-43D2-9743-7074097AA08E}" type="sibTrans" cxnId="{D47C7F1B-325E-4B0E-A692-940658951129}">
      <dgm:prSet/>
      <dgm:spPr/>
      <dgm:t>
        <a:bodyPr/>
        <a:lstStyle/>
        <a:p>
          <a:endParaRPr lang="es-AR"/>
        </a:p>
      </dgm:t>
    </dgm:pt>
    <dgm:pt modelId="{8359AF7F-66B6-4AFE-BD00-1D0A5652BE83}">
      <dgm:prSet phldrT="[Texto]"/>
      <dgm:spPr/>
      <dgm:t>
        <a:bodyPr/>
        <a:lstStyle/>
        <a:p>
          <a:r>
            <a:rPr lang="es-AR" dirty="0" smtClean="0"/>
            <a:t>3</a:t>
          </a:r>
          <a:endParaRPr lang="es-AR" dirty="0"/>
        </a:p>
      </dgm:t>
    </dgm:pt>
    <dgm:pt modelId="{E43D9E08-C432-491B-862F-3320B521AF94}" type="parTrans" cxnId="{1493FFA4-5AA5-41A2-B803-2C5AE4F0DDA3}">
      <dgm:prSet/>
      <dgm:spPr/>
      <dgm:t>
        <a:bodyPr/>
        <a:lstStyle/>
        <a:p>
          <a:endParaRPr lang="es-AR"/>
        </a:p>
      </dgm:t>
    </dgm:pt>
    <dgm:pt modelId="{3B631B1D-FB95-4A65-91A1-93B0F4B30981}" type="sibTrans" cxnId="{1493FFA4-5AA5-41A2-B803-2C5AE4F0DDA3}">
      <dgm:prSet/>
      <dgm:spPr/>
      <dgm:t>
        <a:bodyPr/>
        <a:lstStyle/>
        <a:p>
          <a:endParaRPr lang="es-AR"/>
        </a:p>
      </dgm:t>
    </dgm:pt>
    <dgm:pt modelId="{44FDB77E-AD1F-4EAA-A9DC-D3CC25B9E6FA}">
      <dgm:prSet phldrT="[Texto]"/>
      <dgm:spPr/>
      <dgm:t>
        <a:bodyPr/>
        <a:lstStyle/>
        <a:p>
          <a:r>
            <a:rPr lang="es-AR" dirty="0" smtClean="0"/>
            <a:t>Pasar parte de la actividad al cuadro derecho vía segmentación</a:t>
          </a:r>
          <a:endParaRPr lang="es-AR" dirty="0"/>
        </a:p>
      </dgm:t>
    </dgm:pt>
    <dgm:pt modelId="{4AB9BCB7-0657-4551-B02B-1D8DE3EB5602}" type="parTrans" cxnId="{0EE948F0-52A1-4DDC-B028-40BBDD73E3E2}">
      <dgm:prSet/>
      <dgm:spPr/>
      <dgm:t>
        <a:bodyPr/>
        <a:lstStyle/>
        <a:p>
          <a:endParaRPr lang="es-AR"/>
        </a:p>
      </dgm:t>
    </dgm:pt>
    <dgm:pt modelId="{12C3FEDC-C481-4BD2-916F-B77697172C60}" type="sibTrans" cxnId="{0EE948F0-52A1-4DDC-B028-40BBDD73E3E2}">
      <dgm:prSet/>
      <dgm:spPr/>
      <dgm:t>
        <a:bodyPr/>
        <a:lstStyle/>
        <a:p>
          <a:endParaRPr lang="es-AR"/>
        </a:p>
      </dgm:t>
    </dgm:pt>
    <dgm:pt modelId="{4F8784E9-3E33-48F4-81B6-C6F45284AD24}">
      <dgm:prSet phldrT="[Texto]"/>
      <dgm:spPr/>
      <dgm:t>
        <a:bodyPr/>
        <a:lstStyle/>
        <a:p>
          <a:r>
            <a:rPr lang="es-AR" dirty="0" smtClean="0"/>
            <a:t>Prudencia en la asignación de recursos</a:t>
          </a:r>
          <a:endParaRPr lang="es-AR" dirty="0"/>
        </a:p>
      </dgm:t>
    </dgm:pt>
    <dgm:pt modelId="{BEDDC0E4-F241-4912-93A9-3C5D52D90FA8}" type="parTrans" cxnId="{9CC3EBBC-BCB2-4C3C-A196-6DE2CC15323C}">
      <dgm:prSet/>
      <dgm:spPr/>
      <dgm:t>
        <a:bodyPr/>
        <a:lstStyle/>
        <a:p>
          <a:endParaRPr lang="es-AR"/>
        </a:p>
      </dgm:t>
    </dgm:pt>
    <dgm:pt modelId="{17262D59-960B-4856-8949-2E1BC8FF51D5}" type="sibTrans" cxnId="{9CC3EBBC-BCB2-4C3C-A196-6DE2CC15323C}">
      <dgm:prSet/>
      <dgm:spPr/>
      <dgm:t>
        <a:bodyPr/>
        <a:lstStyle/>
        <a:p>
          <a:endParaRPr lang="es-AR"/>
        </a:p>
      </dgm:t>
    </dgm:pt>
    <dgm:pt modelId="{D17AB6E6-C9CD-470B-8A2B-6D67827218AF}">
      <dgm:prSet phldrT="[Texto]"/>
      <dgm:spPr/>
      <dgm:t>
        <a:bodyPr/>
        <a:lstStyle/>
        <a:p>
          <a:r>
            <a:rPr lang="es-AR" dirty="0" smtClean="0"/>
            <a:t>Desinversión parcial vía segmentación y abandono del segmento no elegido</a:t>
          </a:r>
          <a:endParaRPr lang="es-AR" dirty="0"/>
        </a:p>
      </dgm:t>
    </dgm:pt>
    <dgm:pt modelId="{D5F0BF26-DBAD-4C51-A9EA-EF9A2C99A3F6}" type="parTrans" cxnId="{F42792FF-49A2-437A-BA2A-07DFF000BDF5}">
      <dgm:prSet/>
      <dgm:spPr/>
    </dgm:pt>
    <dgm:pt modelId="{AFF26B54-C120-4368-94B5-58365A95510E}" type="sibTrans" cxnId="{F42792FF-49A2-437A-BA2A-07DFF000BDF5}">
      <dgm:prSet/>
      <dgm:spPr/>
    </dgm:pt>
    <dgm:pt modelId="{67157355-4DBC-4E79-912E-884F9B144D4B}">
      <dgm:prSet phldrT="[Texto]"/>
      <dgm:spPr/>
      <dgm:t>
        <a:bodyPr/>
        <a:lstStyle/>
        <a:p>
          <a:r>
            <a:rPr lang="es-AR" dirty="0" smtClean="0"/>
            <a:t>4</a:t>
          </a:r>
          <a:endParaRPr lang="es-AR" dirty="0"/>
        </a:p>
      </dgm:t>
    </dgm:pt>
    <dgm:pt modelId="{23FCBE54-68BA-4FA6-AAD4-088CD5D2F73E}" type="parTrans" cxnId="{7D79401B-96D1-45C8-85F5-EFE94F538BEF}">
      <dgm:prSet/>
      <dgm:spPr/>
    </dgm:pt>
    <dgm:pt modelId="{9E5888A0-7DF4-425D-A38B-BF85B3709ECC}" type="sibTrans" cxnId="{7D79401B-96D1-45C8-85F5-EFE94F538BEF}">
      <dgm:prSet/>
      <dgm:spPr/>
    </dgm:pt>
    <dgm:pt modelId="{D63A1743-2B45-4958-8E36-9779178BF674}">
      <dgm:prSet phldrT="[Texto]"/>
      <dgm:spPr/>
      <dgm:t>
        <a:bodyPr/>
        <a:lstStyle/>
        <a:p>
          <a:r>
            <a:rPr lang="es-AR" dirty="0" smtClean="0"/>
            <a:t>Prudencia en la asignación de recursos</a:t>
          </a:r>
          <a:endParaRPr lang="es-AR" dirty="0"/>
        </a:p>
      </dgm:t>
    </dgm:pt>
    <dgm:pt modelId="{C7BADD9C-2D31-4D19-9515-5B3FE3E8EC37}" type="parTrans" cxnId="{CA1FE52D-0E10-4789-917F-213E351149EA}">
      <dgm:prSet/>
      <dgm:spPr/>
    </dgm:pt>
    <dgm:pt modelId="{AD86A8DF-61DE-496A-AF68-1A56803C2F4A}" type="sibTrans" cxnId="{CA1FE52D-0E10-4789-917F-213E351149EA}">
      <dgm:prSet/>
      <dgm:spPr/>
    </dgm:pt>
    <dgm:pt modelId="{D6AE082B-A5B7-471F-A828-D57B12784343}">
      <dgm:prSet phldrT="[Texto]"/>
      <dgm:spPr/>
      <dgm:t>
        <a:bodyPr/>
        <a:lstStyle/>
        <a:p>
          <a:r>
            <a:rPr lang="es-AR" dirty="0" smtClean="0"/>
            <a:t>Postura de espera para el largo plazo</a:t>
          </a:r>
          <a:endParaRPr lang="es-AR" dirty="0"/>
        </a:p>
      </dgm:t>
    </dgm:pt>
    <dgm:pt modelId="{C556AA65-B203-4D5A-8A42-A2B26FFD0F8A}" type="parTrans" cxnId="{7E53D2D4-E590-4403-A580-E6AE986DE7EA}">
      <dgm:prSet/>
      <dgm:spPr/>
    </dgm:pt>
    <dgm:pt modelId="{D57F6F9D-D2DA-4CF0-A7B8-502EF054451D}" type="sibTrans" cxnId="{7E53D2D4-E590-4403-A580-E6AE986DE7EA}">
      <dgm:prSet/>
      <dgm:spPr/>
    </dgm:pt>
    <dgm:pt modelId="{D2A593B1-1780-4B85-8D75-9AB12F14FCC9}" type="pres">
      <dgm:prSet presAssocID="{B38076FE-D9A8-4A15-BBEB-27F941D5883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3C10082-7A6A-4C70-A336-E1238E936A11}" type="pres">
      <dgm:prSet presAssocID="{B86B5A5E-D30F-4929-A5F5-9DA877EB20BD}" presName="composite" presStyleCnt="0"/>
      <dgm:spPr/>
    </dgm:pt>
    <dgm:pt modelId="{F17CD42E-57DA-4294-91FA-68E579F1EE87}" type="pres">
      <dgm:prSet presAssocID="{B86B5A5E-D30F-4929-A5F5-9DA877EB20B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1B584D3-982B-4A51-A06A-BC3BD1064A20}" type="pres">
      <dgm:prSet presAssocID="{B86B5A5E-D30F-4929-A5F5-9DA877EB20B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66C1CB3-6310-4F56-8603-28D18C8F39E4}" type="pres">
      <dgm:prSet presAssocID="{EE865A1F-D4C1-45E1-9C23-3E7270469313}" presName="sp" presStyleCnt="0"/>
      <dgm:spPr/>
    </dgm:pt>
    <dgm:pt modelId="{8D3368CF-DDEE-4ED8-B83B-425F11C90A67}" type="pres">
      <dgm:prSet presAssocID="{BA851CA0-1461-4636-9341-62914F196A3F}" presName="composite" presStyleCnt="0"/>
      <dgm:spPr/>
    </dgm:pt>
    <dgm:pt modelId="{B755612A-5462-4A6D-9935-4D2C27F6573F}" type="pres">
      <dgm:prSet presAssocID="{BA851CA0-1461-4636-9341-62914F196A3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12E2633-D2BC-4458-A120-E999C38FFB5C}" type="pres">
      <dgm:prSet presAssocID="{BA851CA0-1461-4636-9341-62914F196A3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7EECD40-BD23-4FAE-9604-1A8D71F56735}" type="pres">
      <dgm:prSet presAssocID="{9AD7AE4A-74B6-4524-8A2F-3778090B98A3}" presName="sp" presStyleCnt="0"/>
      <dgm:spPr/>
    </dgm:pt>
    <dgm:pt modelId="{99D98CBA-33AA-43BF-BB76-F829F155915F}" type="pres">
      <dgm:prSet presAssocID="{8359AF7F-66B6-4AFE-BD00-1D0A5652BE83}" presName="composite" presStyleCnt="0"/>
      <dgm:spPr/>
    </dgm:pt>
    <dgm:pt modelId="{7A559F4C-92C9-4081-AEC1-FB37F8F67929}" type="pres">
      <dgm:prSet presAssocID="{8359AF7F-66B6-4AFE-BD00-1D0A5652BE8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974984D-4513-4557-A9E4-576F0ACFE2F1}" type="pres">
      <dgm:prSet presAssocID="{8359AF7F-66B6-4AFE-BD00-1D0A5652BE8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7CD9D69-3A36-4937-AB6A-73F1BCB2EBF2}" type="pres">
      <dgm:prSet presAssocID="{3B631B1D-FB95-4A65-91A1-93B0F4B30981}" presName="sp" presStyleCnt="0"/>
      <dgm:spPr/>
    </dgm:pt>
    <dgm:pt modelId="{F403B0F1-C966-420E-86E6-734CE74D6B3E}" type="pres">
      <dgm:prSet presAssocID="{67157355-4DBC-4E79-912E-884F9B144D4B}" presName="composite" presStyleCnt="0"/>
      <dgm:spPr/>
    </dgm:pt>
    <dgm:pt modelId="{BB90D816-A242-4F1D-8B9B-97A688248EF3}" type="pres">
      <dgm:prSet presAssocID="{67157355-4DBC-4E79-912E-884F9B144D4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FCFC3A8-0027-4A5B-9C25-4906173247A3}" type="pres">
      <dgm:prSet presAssocID="{67157355-4DBC-4E79-912E-884F9B144D4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E53D2D4-E590-4403-A580-E6AE986DE7EA}" srcId="{67157355-4DBC-4E79-912E-884F9B144D4B}" destId="{D6AE082B-A5B7-471F-A828-D57B12784343}" srcOrd="0" destOrd="0" parTransId="{C556AA65-B203-4D5A-8A42-A2B26FFD0F8A}" sibTransId="{D57F6F9D-D2DA-4CF0-A7B8-502EF054451D}"/>
    <dgm:cxn modelId="{A61DC192-391B-44CE-B6E5-F6E023BA7D1A}" type="presOf" srcId="{D17AB6E6-C9CD-470B-8A2B-6D67827218AF}" destId="{D1B584D3-982B-4A51-A06A-BC3BD1064A20}" srcOrd="0" destOrd="1" presId="urn:microsoft.com/office/officeart/2005/8/layout/chevron2"/>
    <dgm:cxn modelId="{0EE948F0-52A1-4DDC-B028-40BBDD73E3E2}" srcId="{8359AF7F-66B6-4AFE-BD00-1D0A5652BE83}" destId="{44FDB77E-AD1F-4EAA-A9DC-D3CC25B9E6FA}" srcOrd="0" destOrd="0" parTransId="{4AB9BCB7-0657-4551-B02B-1D8DE3EB5602}" sibTransId="{12C3FEDC-C481-4BD2-916F-B77697172C60}"/>
    <dgm:cxn modelId="{F42792FF-49A2-437A-BA2A-07DFF000BDF5}" srcId="{B86B5A5E-D30F-4929-A5F5-9DA877EB20BD}" destId="{D17AB6E6-C9CD-470B-8A2B-6D67827218AF}" srcOrd="1" destOrd="0" parTransId="{D5F0BF26-DBAD-4C51-A9EA-EF9A2C99A3F6}" sibTransId="{AFF26B54-C120-4368-94B5-58365A95510E}"/>
    <dgm:cxn modelId="{7D79401B-96D1-45C8-85F5-EFE94F538BEF}" srcId="{B38076FE-D9A8-4A15-BBEB-27F941D5883E}" destId="{67157355-4DBC-4E79-912E-884F9B144D4B}" srcOrd="3" destOrd="0" parTransId="{23FCBE54-68BA-4FA6-AAD4-088CD5D2F73E}" sibTransId="{9E5888A0-7DF4-425D-A38B-BF85B3709ECC}"/>
    <dgm:cxn modelId="{44FFE856-3811-4443-A669-5E41B0EB7238}" type="presOf" srcId="{4F8784E9-3E33-48F4-81B6-C6F45284AD24}" destId="{D974984D-4513-4557-A9E4-576F0ACFE2F1}" srcOrd="0" destOrd="1" presId="urn:microsoft.com/office/officeart/2005/8/layout/chevron2"/>
    <dgm:cxn modelId="{3953CCEF-910B-419A-804A-84A071C5D77F}" type="presOf" srcId="{BA851CA0-1461-4636-9341-62914F196A3F}" destId="{B755612A-5462-4A6D-9935-4D2C27F6573F}" srcOrd="0" destOrd="0" presId="urn:microsoft.com/office/officeart/2005/8/layout/chevron2"/>
    <dgm:cxn modelId="{DD82F95D-729E-455F-BC58-80E6ED7356EB}" srcId="{B38076FE-D9A8-4A15-BBEB-27F941D5883E}" destId="{BA851CA0-1461-4636-9341-62914F196A3F}" srcOrd="1" destOrd="0" parTransId="{511E24C8-C95F-4B63-A98E-1C8B0BC806A0}" sibTransId="{9AD7AE4A-74B6-4524-8A2F-3778090B98A3}"/>
    <dgm:cxn modelId="{C8847F8A-709F-4E49-8BEB-C1922F8533A8}" type="presOf" srcId="{F973603A-72F7-4B07-8E84-19A746C93559}" destId="{F12E2633-D2BC-4458-A120-E999C38FFB5C}" srcOrd="0" destOrd="0" presId="urn:microsoft.com/office/officeart/2005/8/layout/chevron2"/>
    <dgm:cxn modelId="{EE8C03DA-46E0-430D-B7F3-A04BAF6FBB56}" type="presOf" srcId="{8359AF7F-66B6-4AFE-BD00-1D0A5652BE83}" destId="{7A559F4C-92C9-4081-AEC1-FB37F8F67929}" srcOrd="0" destOrd="0" presId="urn:microsoft.com/office/officeart/2005/8/layout/chevron2"/>
    <dgm:cxn modelId="{9CC3EBBC-BCB2-4C3C-A196-6DE2CC15323C}" srcId="{8359AF7F-66B6-4AFE-BD00-1D0A5652BE83}" destId="{4F8784E9-3E33-48F4-81B6-C6F45284AD24}" srcOrd="1" destOrd="0" parTransId="{BEDDC0E4-F241-4912-93A9-3C5D52D90FA8}" sibTransId="{17262D59-960B-4856-8949-2E1BC8FF51D5}"/>
    <dgm:cxn modelId="{017A1D38-3E1F-4C89-A8C3-5E49A4520D4E}" type="presOf" srcId="{67157355-4DBC-4E79-912E-884F9B144D4B}" destId="{BB90D816-A242-4F1D-8B9B-97A688248EF3}" srcOrd="0" destOrd="0" presId="urn:microsoft.com/office/officeart/2005/8/layout/chevron2"/>
    <dgm:cxn modelId="{CA1FE52D-0E10-4789-917F-213E351149EA}" srcId="{67157355-4DBC-4E79-912E-884F9B144D4B}" destId="{D63A1743-2B45-4958-8E36-9779178BF674}" srcOrd="1" destOrd="0" parTransId="{C7BADD9C-2D31-4D19-9515-5B3FE3E8EC37}" sibTransId="{AD86A8DF-61DE-496A-AF68-1A56803C2F4A}"/>
    <dgm:cxn modelId="{DA14391C-6C37-452A-B61F-813D83F96038}" type="presOf" srcId="{D63A1743-2B45-4958-8E36-9779178BF674}" destId="{9FCFC3A8-0027-4A5B-9C25-4906173247A3}" srcOrd="0" destOrd="1" presId="urn:microsoft.com/office/officeart/2005/8/layout/chevron2"/>
    <dgm:cxn modelId="{4CFB38F4-643B-4BA5-9E4D-4D7E247A0F20}" type="presOf" srcId="{D6AE082B-A5B7-471F-A828-D57B12784343}" destId="{9FCFC3A8-0027-4A5B-9C25-4906173247A3}" srcOrd="0" destOrd="0" presId="urn:microsoft.com/office/officeart/2005/8/layout/chevron2"/>
    <dgm:cxn modelId="{1493FFA4-5AA5-41A2-B803-2C5AE4F0DDA3}" srcId="{B38076FE-D9A8-4A15-BBEB-27F941D5883E}" destId="{8359AF7F-66B6-4AFE-BD00-1D0A5652BE83}" srcOrd="2" destOrd="0" parTransId="{E43D9E08-C432-491B-862F-3320B521AF94}" sibTransId="{3B631B1D-FB95-4A65-91A1-93B0F4B30981}"/>
    <dgm:cxn modelId="{84F4E64B-2B16-4D25-8811-AFBE5073E658}" type="presOf" srcId="{F758750A-C9DF-4811-A8F9-F3714552CC14}" destId="{D1B584D3-982B-4A51-A06A-BC3BD1064A20}" srcOrd="0" destOrd="0" presId="urn:microsoft.com/office/officeart/2005/8/layout/chevron2"/>
    <dgm:cxn modelId="{724C9911-E9A8-4EAF-9384-0B7CFB257BB7}" srcId="{B86B5A5E-D30F-4929-A5F5-9DA877EB20BD}" destId="{F758750A-C9DF-4811-A8F9-F3714552CC14}" srcOrd="0" destOrd="0" parTransId="{6EE7D77E-88E1-44E1-AD9B-662CB8CFCEDB}" sibTransId="{8EB84868-D2CF-4DFB-AA13-9179934DB858}"/>
    <dgm:cxn modelId="{7C07CBE8-AEE0-4246-840E-8D1D8969295D}" type="presOf" srcId="{B38076FE-D9A8-4A15-BBEB-27F941D5883E}" destId="{D2A593B1-1780-4B85-8D75-9AB12F14FCC9}" srcOrd="0" destOrd="0" presId="urn:microsoft.com/office/officeart/2005/8/layout/chevron2"/>
    <dgm:cxn modelId="{3BC9C2F9-61AF-4B8C-B9E6-B36C35BACDF5}" srcId="{BA851CA0-1461-4636-9341-62914F196A3F}" destId="{F973603A-72F7-4B07-8E84-19A746C93559}" srcOrd="0" destOrd="0" parTransId="{21279B18-DE52-48EB-B049-6F8188BE3DD2}" sibTransId="{F084EC7A-0386-4873-83C9-207DA842EEF8}"/>
    <dgm:cxn modelId="{FE98B0A1-F86C-43A4-9071-CB7743593C83}" type="presOf" srcId="{B86B5A5E-D30F-4929-A5F5-9DA877EB20BD}" destId="{F17CD42E-57DA-4294-91FA-68E579F1EE87}" srcOrd="0" destOrd="0" presId="urn:microsoft.com/office/officeart/2005/8/layout/chevron2"/>
    <dgm:cxn modelId="{19E24F91-C154-447A-8090-9F2D6F1D2621}" srcId="{B38076FE-D9A8-4A15-BBEB-27F941D5883E}" destId="{B86B5A5E-D30F-4929-A5F5-9DA877EB20BD}" srcOrd="0" destOrd="0" parTransId="{3C7987C6-B0AC-439E-AE6C-6A5C5365A78E}" sibTransId="{EE865A1F-D4C1-45E1-9C23-3E7270469313}"/>
    <dgm:cxn modelId="{D47C7F1B-325E-4B0E-A692-940658951129}" srcId="{BA851CA0-1461-4636-9341-62914F196A3F}" destId="{67B7AF92-65C3-4EEA-A94C-B713AADD7117}" srcOrd="1" destOrd="0" parTransId="{27ED71C5-426F-41A2-8714-12CCC2596751}" sibTransId="{9231DD8D-3378-43D2-9743-7074097AA08E}"/>
    <dgm:cxn modelId="{7A29C0DE-8C36-454C-A172-9D83D23C16A9}" type="presOf" srcId="{44FDB77E-AD1F-4EAA-A9DC-D3CC25B9E6FA}" destId="{D974984D-4513-4557-A9E4-576F0ACFE2F1}" srcOrd="0" destOrd="0" presId="urn:microsoft.com/office/officeart/2005/8/layout/chevron2"/>
    <dgm:cxn modelId="{14E6CF6C-A4D8-4665-9B87-6F8C1BB9450F}" type="presOf" srcId="{67B7AF92-65C3-4EEA-A94C-B713AADD7117}" destId="{F12E2633-D2BC-4458-A120-E999C38FFB5C}" srcOrd="0" destOrd="1" presId="urn:microsoft.com/office/officeart/2005/8/layout/chevron2"/>
    <dgm:cxn modelId="{45EDF1A9-4231-4478-8B8B-0A3B7C5C6EAE}" type="presParOf" srcId="{D2A593B1-1780-4B85-8D75-9AB12F14FCC9}" destId="{83C10082-7A6A-4C70-A336-E1238E936A11}" srcOrd="0" destOrd="0" presId="urn:microsoft.com/office/officeart/2005/8/layout/chevron2"/>
    <dgm:cxn modelId="{B1BABF93-045E-4339-B5C2-549CB599EFCF}" type="presParOf" srcId="{83C10082-7A6A-4C70-A336-E1238E936A11}" destId="{F17CD42E-57DA-4294-91FA-68E579F1EE87}" srcOrd="0" destOrd="0" presId="urn:microsoft.com/office/officeart/2005/8/layout/chevron2"/>
    <dgm:cxn modelId="{C7F60FAB-27BC-4A5A-92C8-D70EAB59CA84}" type="presParOf" srcId="{83C10082-7A6A-4C70-A336-E1238E936A11}" destId="{D1B584D3-982B-4A51-A06A-BC3BD1064A20}" srcOrd="1" destOrd="0" presId="urn:microsoft.com/office/officeart/2005/8/layout/chevron2"/>
    <dgm:cxn modelId="{598DC2D4-0F10-427B-9496-6DC9D5C2FEC2}" type="presParOf" srcId="{D2A593B1-1780-4B85-8D75-9AB12F14FCC9}" destId="{966C1CB3-6310-4F56-8603-28D18C8F39E4}" srcOrd="1" destOrd="0" presId="urn:microsoft.com/office/officeart/2005/8/layout/chevron2"/>
    <dgm:cxn modelId="{50DD7546-EE89-4371-839E-12EDF409DA50}" type="presParOf" srcId="{D2A593B1-1780-4B85-8D75-9AB12F14FCC9}" destId="{8D3368CF-DDEE-4ED8-B83B-425F11C90A67}" srcOrd="2" destOrd="0" presId="urn:microsoft.com/office/officeart/2005/8/layout/chevron2"/>
    <dgm:cxn modelId="{2B467363-1CBA-41B7-907F-08C61834739F}" type="presParOf" srcId="{8D3368CF-DDEE-4ED8-B83B-425F11C90A67}" destId="{B755612A-5462-4A6D-9935-4D2C27F6573F}" srcOrd="0" destOrd="0" presId="urn:microsoft.com/office/officeart/2005/8/layout/chevron2"/>
    <dgm:cxn modelId="{5F58894E-F001-46BE-B942-C3F284B24CAB}" type="presParOf" srcId="{8D3368CF-DDEE-4ED8-B83B-425F11C90A67}" destId="{F12E2633-D2BC-4458-A120-E999C38FFB5C}" srcOrd="1" destOrd="0" presId="urn:microsoft.com/office/officeart/2005/8/layout/chevron2"/>
    <dgm:cxn modelId="{287A2DAD-851C-429D-9C88-280EB6C9B569}" type="presParOf" srcId="{D2A593B1-1780-4B85-8D75-9AB12F14FCC9}" destId="{27EECD40-BD23-4FAE-9604-1A8D71F56735}" srcOrd="3" destOrd="0" presId="urn:microsoft.com/office/officeart/2005/8/layout/chevron2"/>
    <dgm:cxn modelId="{6B086814-12C0-4D0B-82C9-6FEAED481B26}" type="presParOf" srcId="{D2A593B1-1780-4B85-8D75-9AB12F14FCC9}" destId="{99D98CBA-33AA-43BF-BB76-F829F155915F}" srcOrd="4" destOrd="0" presId="urn:microsoft.com/office/officeart/2005/8/layout/chevron2"/>
    <dgm:cxn modelId="{5253C582-EE08-4E0A-85F4-86347819D87F}" type="presParOf" srcId="{99D98CBA-33AA-43BF-BB76-F829F155915F}" destId="{7A559F4C-92C9-4081-AEC1-FB37F8F67929}" srcOrd="0" destOrd="0" presId="urn:microsoft.com/office/officeart/2005/8/layout/chevron2"/>
    <dgm:cxn modelId="{28849984-A3EC-475F-8ED4-1BD2DDE5CD51}" type="presParOf" srcId="{99D98CBA-33AA-43BF-BB76-F829F155915F}" destId="{D974984D-4513-4557-A9E4-576F0ACFE2F1}" srcOrd="1" destOrd="0" presId="urn:microsoft.com/office/officeart/2005/8/layout/chevron2"/>
    <dgm:cxn modelId="{B6045DBC-A902-433D-B842-BA3F681959FD}" type="presParOf" srcId="{D2A593B1-1780-4B85-8D75-9AB12F14FCC9}" destId="{97CD9D69-3A36-4937-AB6A-73F1BCB2EBF2}" srcOrd="5" destOrd="0" presId="urn:microsoft.com/office/officeart/2005/8/layout/chevron2"/>
    <dgm:cxn modelId="{2E4AE096-2BA3-42E6-913E-E5DC5FBC2A57}" type="presParOf" srcId="{D2A593B1-1780-4B85-8D75-9AB12F14FCC9}" destId="{F403B0F1-C966-420E-86E6-734CE74D6B3E}" srcOrd="6" destOrd="0" presId="urn:microsoft.com/office/officeart/2005/8/layout/chevron2"/>
    <dgm:cxn modelId="{D6C77C71-6EE3-4B15-BB98-51ACCF90D112}" type="presParOf" srcId="{F403B0F1-C966-420E-86E6-734CE74D6B3E}" destId="{BB90D816-A242-4F1D-8B9B-97A688248EF3}" srcOrd="0" destOrd="0" presId="urn:microsoft.com/office/officeart/2005/8/layout/chevron2"/>
    <dgm:cxn modelId="{853CAA58-4F75-4989-98B7-84F06D369DD6}" type="presParOf" srcId="{F403B0F1-C966-420E-86E6-734CE74D6B3E}" destId="{9FCFC3A8-0027-4A5B-9C25-4906173247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6CECD3-24D4-4290-BBB1-81392BA9EB1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ACECEA1-7D11-486C-84B6-1BC65DCB2943}">
      <dgm:prSet phldrT="[Texto]"/>
      <dgm:spPr/>
      <dgm:t>
        <a:bodyPr/>
        <a:lstStyle/>
        <a:p>
          <a:r>
            <a:rPr lang="es-AR" dirty="0" smtClean="0"/>
            <a:t>Entorno</a:t>
          </a:r>
          <a:endParaRPr lang="es-AR" dirty="0"/>
        </a:p>
      </dgm:t>
    </dgm:pt>
    <dgm:pt modelId="{2D9D59BB-0A6F-402A-9F72-2DEFAE45B9A6}" type="parTrans" cxnId="{F832E6F0-D3C4-4819-8780-39A25D2C47CE}">
      <dgm:prSet/>
      <dgm:spPr/>
      <dgm:t>
        <a:bodyPr/>
        <a:lstStyle/>
        <a:p>
          <a:endParaRPr lang="es-AR"/>
        </a:p>
      </dgm:t>
    </dgm:pt>
    <dgm:pt modelId="{930275B4-19C5-4F50-A5EE-AFCB5E20AD5D}" type="sibTrans" cxnId="{F832E6F0-D3C4-4819-8780-39A25D2C47CE}">
      <dgm:prSet/>
      <dgm:spPr/>
      <dgm:t>
        <a:bodyPr/>
        <a:lstStyle/>
        <a:p>
          <a:endParaRPr lang="es-AR"/>
        </a:p>
      </dgm:t>
    </dgm:pt>
    <dgm:pt modelId="{D3BC0DC3-1CA2-4F6F-9B0D-3F55CCA88948}">
      <dgm:prSet phldrT="[Texto]"/>
      <dgm:spPr/>
      <dgm:t>
        <a:bodyPr/>
        <a:lstStyle/>
        <a:p>
          <a:r>
            <a:rPr lang="es-AR" dirty="0" smtClean="0"/>
            <a:t>Objetivos</a:t>
          </a:r>
          <a:endParaRPr lang="es-AR" dirty="0"/>
        </a:p>
      </dgm:t>
    </dgm:pt>
    <dgm:pt modelId="{715CEE42-AFB2-46B7-8D30-EACEB76FCFCF}" type="parTrans" cxnId="{B5112AA9-B880-4F86-9ACF-40B9E6E7DC40}">
      <dgm:prSet/>
      <dgm:spPr/>
      <dgm:t>
        <a:bodyPr/>
        <a:lstStyle/>
        <a:p>
          <a:endParaRPr lang="es-AR"/>
        </a:p>
      </dgm:t>
    </dgm:pt>
    <dgm:pt modelId="{1C3368FF-7170-4F7E-8F79-415AC8E432C2}" type="sibTrans" cxnId="{B5112AA9-B880-4F86-9ACF-40B9E6E7DC40}">
      <dgm:prSet/>
      <dgm:spPr/>
      <dgm:t>
        <a:bodyPr/>
        <a:lstStyle/>
        <a:p>
          <a:endParaRPr lang="es-AR"/>
        </a:p>
      </dgm:t>
    </dgm:pt>
    <dgm:pt modelId="{785CAD71-3B25-4CCF-B07D-76AA20602BB6}">
      <dgm:prSet phldrT="[Texto]"/>
      <dgm:spPr>
        <a:solidFill>
          <a:srgbClr val="FF0000"/>
        </a:solidFill>
      </dgm:spPr>
      <dgm:t>
        <a:bodyPr/>
        <a:lstStyle/>
        <a:p>
          <a:r>
            <a:rPr lang="es-AR" b="1" dirty="0" smtClean="0"/>
            <a:t>Plan de marketing (4P)</a:t>
          </a:r>
          <a:endParaRPr lang="es-AR" b="1" dirty="0"/>
        </a:p>
      </dgm:t>
    </dgm:pt>
    <dgm:pt modelId="{D6ABDADE-FEFA-4C8B-9840-D4B821857A1A}" type="parTrans" cxnId="{22B6C6E1-4DAE-4FF0-863E-BC717DF933D7}">
      <dgm:prSet/>
      <dgm:spPr/>
      <dgm:t>
        <a:bodyPr/>
        <a:lstStyle/>
        <a:p>
          <a:endParaRPr lang="es-AR"/>
        </a:p>
      </dgm:t>
    </dgm:pt>
    <dgm:pt modelId="{8FF70E83-5697-43EF-8C70-4597D5311673}" type="sibTrans" cxnId="{22B6C6E1-4DAE-4FF0-863E-BC717DF933D7}">
      <dgm:prSet/>
      <dgm:spPr/>
      <dgm:t>
        <a:bodyPr/>
        <a:lstStyle/>
        <a:p>
          <a:endParaRPr lang="es-AR"/>
        </a:p>
      </dgm:t>
    </dgm:pt>
    <dgm:pt modelId="{C039991D-ED88-4FED-8ED6-832E536ACA37}">
      <dgm:prSet phldrT="[Texto]"/>
      <dgm:spPr/>
      <dgm:t>
        <a:bodyPr/>
        <a:lstStyle/>
        <a:p>
          <a:r>
            <a:rPr lang="es-AR" dirty="0" smtClean="0"/>
            <a:t>Problemas de puesta a punto tecnológica</a:t>
          </a:r>
          <a:endParaRPr lang="es-AR" dirty="0"/>
        </a:p>
      </dgm:t>
    </dgm:pt>
    <dgm:pt modelId="{1742256E-E90A-4E69-9522-E7314A8D1845}" type="parTrans" cxnId="{1788131D-FFF7-4FB1-AF2B-A9D3F4D156A0}">
      <dgm:prSet/>
      <dgm:spPr/>
      <dgm:t>
        <a:bodyPr/>
        <a:lstStyle/>
        <a:p>
          <a:endParaRPr lang="es-AR"/>
        </a:p>
      </dgm:t>
    </dgm:pt>
    <dgm:pt modelId="{9829EA80-97DE-49AE-8171-FD2207ACE9D7}" type="sibTrans" cxnId="{1788131D-FFF7-4FB1-AF2B-A9D3F4D156A0}">
      <dgm:prSet/>
      <dgm:spPr/>
      <dgm:t>
        <a:bodyPr/>
        <a:lstStyle/>
        <a:p>
          <a:endParaRPr lang="es-AR"/>
        </a:p>
      </dgm:t>
    </dgm:pt>
    <dgm:pt modelId="{A15E4959-B4F4-44C0-B9AE-3A935310DD5E}">
      <dgm:prSet phldrT="[Texto]"/>
      <dgm:spPr/>
      <dgm:t>
        <a:bodyPr/>
        <a:lstStyle/>
        <a:p>
          <a:r>
            <a:rPr lang="es-AR" dirty="0" smtClean="0"/>
            <a:t>Reticencia de la red de distribución</a:t>
          </a:r>
          <a:endParaRPr lang="es-AR" dirty="0"/>
        </a:p>
      </dgm:t>
    </dgm:pt>
    <dgm:pt modelId="{DAA67F91-46CC-48D1-A39B-72989F353435}" type="parTrans" cxnId="{85E2A013-0C3B-4BF9-8478-4C77F448D738}">
      <dgm:prSet/>
      <dgm:spPr/>
      <dgm:t>
        <a:bodyPr/>
        <a:lstStyle/>
        <a:p>
          <a:endParaRPr lang="es-AR"/>
        </a:p>
      </dgm:t>
    </dgm:pt>
    <dgm:pt modelId="{CB1FA447-2176-46F5-92A4-D6ABB7C00C62}" type="sibTrans" cxnId="{85E2A013-0C3B-4BF9-8478-4C77F448D738}">
      <dgm:prSet/>
      <dgm:spPr/>
      <dgm:t>
        <a:bodyPr/>
        <a:lstStyle/>
        <a:p>
          <a:endParaRPr lang="es-AR"/>
        </a:p>
      </dgm:t>
    </dgm:pt>
    <dgm:pt modelId="{6EE3E0CA-7C51-4914-95BF-022004C7A635}">
      <dgm:prSet phldrT="[Texto]"/>
      <dgm:spPr/>
      <dgm:t>
        <a:bodyPr/>
        <a:lstStyle/>
        <a:p>
          <a:r>
            <a:rPr lang="es-AR" dirty="0" smtClean="0"/>
            <a:t>Resistencia de los consumidores a cambiar sus hábitos</a:t>
          </a:r>
          <a:endParaRPr lang="es-AR" dirty="0"/>
        </a:p>
      </dgm:t>
    </dgm:pt>
    <dgm:pt modelId="{5329C8A0-37F9-435E-B732-840B78CEEC3D}" type="parTrans" cxnId="{4F956474-5CE7-4987-818E-0225D980A02A}">
      <dgm:prSet/>
      <dgm:spPr/>
      <dgm:t>
        <a:bodyPr/>
        <a:lstStyle/>
        <a:p>
          <a:endParaRPr lang="es-AR"/>
        </a:p>
      </dgm:t>
    </dgm:pt>
    <dgm:pt modelId="{71638E31-1F59-44E0-AA7B-56B68116DC08}" type="sibTrans" cxnId="{4F956474-5CE7-4987-818E-0225D980A02A}">
      <dgm:prSet/>
      <dgm:spPr/>
      <dgm:t>
        <a:bodyPr/>
        <a:lstStyle/>
        <a:p>
          <a:endParaRPr lang="es-AR"/>
        </a:p>
      </dgm:t>
    </dgm:pt>
    <dgm:pt modelId="{6B3C8A69-05A8-4708-9BF3-27A203EE36BD}">
      <dgm:prSet phldrT="[Texto]"/>
      <dgm:spPr/>
      <dgm:t>
        <a:bodyPr/>
        <a:lstStyle/>
        <a:p>
          <a:r>
            <a:rPr lang="es-AR" dirty="0" smtClean="0"/>
            <a:t>Estimular la demanda primaria rápidamente</a:t>
          </a:r>
          <a:endParaRPr lang="es-AR" dirty="0"/>
        </a:p>
      </dgm:t>
    </dgm:pt>
    <dgm:pt modelId="{A328068B-5768-411E-B9C6-CC2A28347610}" type="parTrans" cxnId="{4FFBB319-EFD0-49FD-A92B-0E44E625C585}">
      <dgm:prSet/>
      <dgm:spPr/>
      <dgm:t>
        <a:bodyPr/>
        <a:lstStyle/>
        <a:p>
          <a:endParaRPr lang="es-AR"/>
        </a:p>
      </dgm:t>
    </dgm:pt>
    <dgm:pt modelId="{1276990F-ED1C-4C93-9353-31A0C74ED086}" type="sibTrans" cxnId="{4FFBB319-EFD0-49FD-A92B-0E44E625C585}">
      <dgm:prSet/>
      <dgm:spPr/>
      <dgm:t>
        <a:bodyPr/>
        <a:lstStyle/>
        <a:p>
          <a:endParaRPr lang="es-AR"/>
        </a:p>
      </dgm:t>
    </dgm:pt>
    <dgm:pt modelId="{5B520944-BB63-4DCC-A9F9-1E19AEFA3A8B}">
      <dgm:prSet phldrT="[Texto]"/>
      <dgm:spPr/>
      <dgm:t>
        <a:bodyPr/>
        <a:lstStyle/>
        <a:p>
          <a:r>
            <a:rPr lang="es-AR" dirty="0" smtClean="0"/>
            <a:t>Dar a conocer la existencia del producto y sus ventajas</a:t>
          </a:r>
          <a:endParaRPr lang="es-AR" dirty="0"/>
        </a:p>
      </dgm:t>
    </dgm:pt>
    <dgm:pt modelId="{9EB6AEE7-183C-4A87-9BB1-B56D8B9AA695}" type="parTrans" cxnId="{FB0B08E6-C7B8-4C57-BBB0-11183C07C832}">
      <dgm:prSet/>
      <dgm:spPr/>
      <dgm:t>
        <a:bodyPr/>
        <a:lstStyle/>
        <a:p>
          <a:endParaRPr lang="es-AR"/>
        </a:p>
      </dgm:t>
    </dgm:pt>
    <dgm:pt modelId="{C9FD0EF8-77C4-4F43-B2B8-26D232A82645}" type="sibTrans" cxnId="{FB0B08E6-C7B8-4C57-BBB0-11183C07C832}">
      <dgm:prSet/>
      <dgm:spPr/>
      <dgm:t>
        <a:bodyPr/>
        <a:lstStyle/>
        <a:p>
          <a:endParaRPr lang="es-AR"/>
        </a:p>
      </dgm:t>
    </dgm:pt>
    <dgm:pt modelId="{9177E5EF-0D3E-457E-8291-935A2930ABD2}">
      <dgm:prSet phldrT="[Texto]"/>
      <dgm:spPr/>
      <dgm:t>
        <a:bodyPr/>
        <a:lstStyle/>
        <a:p>
          <a:r>
            <a:rPr lang="es-AR" dirty="0" smtClean="0"/>
            <a:t>Incitar a los compradores a probarlo</a:t>
          </a:r>
          <a:endParaRPr lang="es-AR" dirty="0"/>
        </a:p>
      </dgm:t>
    </dgm:pt>
    <dgm:pt modelId="{A698541E-2DE7-4A14-9238-9F035E495DC8}" type="parTrans" cxnId="{CB734A51-9CFC-462D-AB4A-8AAB469CCC2D}">
      <dgm:prSet/>
      <dgm:spPr/>
      <dgm:t>
        <a:bodyPr/>
        <a:lstStyle/>
        <a:p>
          <a:endParaRPr lang="es-AR"/>
        </a:p>
      </dgm:t>
    </dgm:pt>
    <dgm:pt modelId="{2482F765-8F1D-4DF8-B7DC-36E69D98593F}" type="sibTrans" cxnId="{CB734A51-9CFC-462D-AB4A-8AAB469CCC2D}">
      <dgm:prSet/>
      <dgm:spPr/>
      <dgm:t>
        <a:bodyPr/>
        <a:lstStyle/>
        <a:p>
          <a:endParaRPr lang="es-AR"/>
        </a:p>
      </dgm:t>
    </dgm:pt>
    <dgm:pt modelId="{C2D55A71-2DDF-436F-AB9A-3E49335FC3BA}">
      <dgm:prSet phldrT="[Texto]"/>
      <dgm:spPr/>
      <dgm:t>
        <a:bodyPr/>
        <a:lstStyle/>
        <a:p>
          <a:r>
            <a:rPr lang="es-AR" dirty="0" smtClean="0"/>
            <a:t>Introducirlo en las redes de distribución</a:t>
          </a:r>
          <a:endParaRPr lang="es-AR" dirty="0"/>
        </a:p>
      </dgm:t>
    </dgm:pt>
    <dgm:pt modelId="{1ECB0EC8-3A70-4CD9-9742-71798FE0BCF2}" type="parTrans" cxnId="{5F757DF1-1056-4F84-B618-2FE1BF655A44}">
      <dgm:prSet/>
      <dgm:spPr/>
      <dgm:t>
        <a:bodyPr/>
        <a:lstStyle/>
        <a:p>
          <a:endParaRPr lang="es-AR"/>
        </a:p>
      </dgm:t>
    </dgm:pt>
    <dgm:pt modelId="{39AB6E76-3916-4229-BA04-6053F8490004}" type="sibTrans" cxnId="{5F757DF1-1056-4F84-B618-2FE1BF655A44}">
      <dgm:prSet/>
      <dgm:spPr/>
      <dgm:t>
        <a:bodyPr/>
        <a:lstStyle/>
        <a:p>
          <a:endParaRPr lang="es-AR"/>
        </a:p>
      </dgm:t>
    </dgm:pt>
    <dgm:pt modelId="{155D2058-AB86-4A64-99F9-E6167F155D2E}">
      <dgm:prSet phldrT="[Texto]"/>
      <dgm:spPr/>
      <dgm:t>
        <a:bodyPr/>
        <a:lstStyle/>
        <a:p>
          <a:r>
            <a:rPr lang="es-AR" b="1" dirty="0" smtClean="0"/>
            <a:t>Instalar el concepto </a:t>
          </a:r>
          <a:r>
            <a:rPr lang="es-AR" b="1" dirty="0" smtClean="0"/>
            <a:t>básico del producto, que de por sí es “diferente”</a:t>
          </a:r>
          <a:endParaRPr lang="es-AR" b="1" dirty="0"/>
        </a:p>
      </dgm:t>
    </dgm:pt>
    <dgm:pt modelId="{E7782933-F959-465E-9145-47467D6755A2}" type="parTrans" cxnId="{38EC895C-C94F-42CB-904B-5B3673DC2530}">
      <dgm:prSet/>
      <dgm:spPr/>
      <dgm:t>
        <a:bodyPr/>
        <a:lstStyle/>
        <a:p>
          <a:endParaRPr lang="es-AR"/>
        </a:p>
      </dgm:t>
    </dgm:pt>
    <dgm:pt modelId="{05DD5D4F-1EBC-4057-8723-9F6464E7CC4C}" type="sibTrans" cxnId="{38EC895C-C94F-42CB-904B-5B3673DC2530}">
      <dgm:prSet/>
      <dgm:spPr/>
      <dgm:t>
        <a:bodyPr/>
        <a:lstStyle/>
        <a:p>
          <a:endParaRPr lang="es-AR"/>
        </a:p>
      </dgm:t>
    </dgm:pt>
    <dgm:pt modelId="{AB1C8A94-2704-47FF-AF72-720B04CE8F7B}">
      <dgm:prSet phldrT="[Texto]"/>
      <dgm:spPr/>
      <dgm:t>
        <a:bodyPr/>
        <a:lstStyle/>
        <a:p>
          <a:r>
            <a:rPr lang="es-AR" b="1" dirty="0" smtClean="0"/>
            <a:t>Iniciar con precios altos. Los innovadores no son sensibles a los precios.</a:t>
          </a:r>
          <a:endParaRPr lang="es-AR" b="1" dirty="0"/>
        </a:p>
      </dgm:t>
    </dgm:pt>
    <dgm:pt modelId="{77B4234B-3FC2-4301-85A0-817EEECA5194}" type="parTrans" cxnId="{18E8DF0D-0BD6-4517-B59C-5A25B63AD9E8}">
      <dgm:prSet/>
      <dgm:spPr/>
      <dgm:t>
        <a:bodyPr/>
        <a:lstStyle/>
        <a:p>
          <a:endParaRPr lang="es-AR"/>
        </a:p>
      </dgm:t>
    </dgm:pt>
    <dgm:pt modelId="{9980C111-820D-4B11-A1B6-044F64291768}" type="sibTrans" cxnId="{18E8DF0D-0BD6-4517-B59C-5A25B63AD9E8}">
      <dgm:prSet/>
      <dgm:spPr/>
      <dgm:t>
        <a:bodyPr/>
        <a:lstStyle/>
        <a:p>
          <a:endParaRPr lang="es-AR"/>
        </a:p>
      </dgm:t>
    </dgm:pt>
    <dgm:pt modelId="{E6311665-F513-4B60-83E7-F69B4291C42F}">
      <dgm:prSet phldrT="[Texto]"/>
      <dgm:spPr/>
      <dgm:t>
        <a:bodyPr/>
        <a:lstStyle/>
        <a:p>
          <a:r>
            <a:rPr lang="es-AR" b="1" dirty="0" smtClean="0"/>
            <a:t>Comunicación que informe y eduque al público </a:t>
          </a:r>
          <a:endParaRPr lang="es-AR" b="1" dirty="0"/>
        </a:p>
      </dgm:t>
    </dgm:pt>
    <dgm:pt modelId="{D4FBC5A2-DBE3-4271-9D4F-57A66A1FD289}" type="parTrans" cxnId="{6229E274-58E2-4A66-8E0A-7D07861EFE9E}">
      <dgm:prSet/>
      <dgm:spPr/>
      <dgm:t>
        <a:bodyPr/>
        <a:lstStyle/>
        <a:p>
          <a:endParaRPr lang="es-AR"/>
        </a:p>
      </dgm:t>
    </dgm:pt>
    <dgm:pt modelId="{9BC11CAC-E71B-4713-A87B-FB39D3CF8277}" type="sibTrans" cxnId="{6229E274-58E2-4A66-8E0A-7D07861EFE9E}">
      <dgm:prSet/>
      <dgm:spPr/>
      <dgm:t>
        <a:bodyPr/>
        <a:lstStyle/>
        <a:p>
          <a:endParaRPr lang="es-AR"/>
        </a:p>
      </dgm:t>
    </dgm:pt>
    <dgm:pt modelId="{2577ACDE-58ED-40B6-8514-4444DA7010E7}">
      <dgm:prSet phldrT="[Texto]"/>
      <dgm:spPr/>
      <dgm:t>
        <a:bodyPr/>
        <a:lstStyle/>
        <a:p>
          <a:r>
            <a:rPr lang="es-AR" b="1" dirty="0" smtClean="0"/>
            <a:t>Distribución selectiva y exclusiva.</a:t>
          </a:r>
          <a:endParaRPr lang="es-AR" b="1" dirty="0"/>
        </a:p>
      </dgm:t>
    </dgm:pt>
    <dgm:pt modelId="{A9CD4F16-5F10-47B1-A3FD-D9FD8AF2C25D}" type="parTrans" cxnId="{FB057996-8FF2-49D1-A58D-A6DE6D18C711}">
      <dgm:prSet/>
      <dgm:spPr/>
    </dgm:pt>
    <dgm:pt modelId="{09FD23EE-91FC-4E0A-8900-91771B98EE83}" type="sibTrans" cxnId="{FB057996-8FF2-49D1-A58D-A6DE6D18C711}">
      <dgm:prSet/>
      <dgm:spPr/>
    </dgm:pt>
    <dgm:pt modelId="{D3B56AAB-16F4-4364-AD39-93F615699842}" type="pres">
      <dgm:prSet presAssocID="{F56CECD3-24D4-4290-BBB1-81392BA9EB1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414F6E5-6B9C-49B2-9D71-B05392070583}" type="pres">
      <dgm:prSet presAssocID="{1ACECEA1-7D11-486C-84B6-1BC65DCB2943}" presName="parentLin" presStyleCnt="0"/>
      <dgm:spPr/>
    </dgm:pt>
    <dgm:pt modelId="{32A91B11-23E3-44F4-8C13-F8BF77314230}" type="pres">
      <dgm:prSet presAssocID="{1ACECEA1-7D11-486C-84B6-1BC65DCB2943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FB1A4F1B-9E0D-48DA-BC6D-390E25963398}" type="pres">
      <dgm:prSet presAssocID="{1ACECEA1-7D11-486C-84B6-1BC65DCB294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C87A4B5-2EB8-4F46-96F0-BE512A641D9E}" type="pres">
      <dgm:prSet presAssocID="{1ACECEA1-7D11-486C-84B6-1BC65DCB2943}" presName="negativeSpace" presStyleCnt="0"/>
      <dgm:spPr/>
    </dgm:pt>
    <dgm:pt modelId="{57461C21-6216-482D-B401-F89A8FD7BC26}" type="pres">
      <dgm:prSet presAssocID="{1ACECEA1-7D11-486C-84B6-1BC65DCB294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AFFC7CB-D8E8-4577-B4C5-7D753C5C4C32}" type="pres">
      <dgm:prSet presAssocID="{930275B4-19C5-4F50-A5EE-AFCB5E20AD5D}" presName="spaceBetweenRectangles" presStyleCnt="0"/>
      <dgm:spPr/>
    </dgm:pt>
    <dgm:pt modelId="{0EE764A0-94F6-4EEA-8241-5F32C8838B72}" type="pres">
      <dgm:prSet presAssocID="{D3BC0DC3-1CA2-4F6F-9B0D-3F55CCA88948}" presName="parentLin" presStyleCnt="0"/>
      <dgm:spPr/>
    </dgm:pt>
    <dgm:pt modelId="{D03BE829-0008-47AD-B5AA-06F1E59FC865}" type="pres">
      <dgm:prSet presAssocID="{D3BC0DC3-1CA2-4F6F-9B0D-3F55CCA88948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A1D8F212-003A-46DE-AEF1-673FC83C7831}" type="pres">
      <dgm:prSet presAssocID="{D3BC0DC3-1CA2-4F6F-9B0D-3F55CCA8894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EC36141-6EBA-42CD-A470-9C7D09053275}" type="pres">
      <dgm:prSet presAssocID="{D3BC0DC3-1CA2-4F6F-9B0D-3F55CCA88948}" presName="negativeSpace" presStyleCnt="0"/>
      <dgm:spPr/>
    </dgm:pt>
    <dgm:pt modelId="{C8B3334C-2AA0-4584-AFA6-FAEFDBA9EA00}" type="pres">
      <dgm:prSet presAssocID="{D3BC0DC3-1CA2-4F6F-9B0D-3F55CCA8894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FC2F1A4-70E8-4FFD-8A74-2EFA889A245D}" type="pres">
      <dgm:prSet presAssocID="{1C3368FF-7170-4F7E-8F79-415AC8E432C2}" presName="spaceBetweenRectangles" presStyleCnt="0"/>
      <dgm:spPr/>
    </dgm:pt>
    <dgm:pt modelId="{3CE6B2B2-D291-415C-842C-D1DAF2AEFC0D}" type="pres">
      <dgm:prSet presAssocID="{785CAD71-3B25-4CCF-B07D-76AA20602BB6}" presName="parentLin" presStyleCnt="0"/>
      <dgm:spPr/>
    </dgm:pt>
    <dgm:pt modelId="{B79FD0F7-1696-4A82-BE94-159DC7D99D85}" type="pres">
      <dgm:prSet presAssocID="{785CAD71-3B25-4CCF-B07D-76AA20602BB6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5C07CB22-311A-48EC-B4ED-53748B544BA7}" type="pres">
      <dgm:prSet presAssocID="{785CAD71-3B25-4CCF-B07D-76AA20602BB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C949612-F638-4BB7-B44E-94B99BA5D225}" type="pres">
      <dgm:prSet presAssocID="{785CAD71-3B25-4CCF-B07D-76AA20602BB6}" presName="negativeSpace" presStyleCnt="0"/>
      <dgm:spPr/>
    </dgm:pt>
    <dgm:pt modelId="{38672C44-ECB2-4692-B8AB-165F0843355F}" type="pres">
      <dgm:prSet presAssocID="{785CAD71-3B25-4CCF-B07D-76AA20602BB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2B6C6E1-4DAE-4FF0-863E-BC717DF933D7}" srcId="{F56CECD3-24D4-4290-BBB1-81392BA9EB1A}" destId="{785CAD71-3B25-4CCF-B07D-76AA20602BB6}" srcOrd="2" destOrd="0" parTransId="{D6ABDADE-FEFA-4C8B-9840-D4B821857A1A}" sibTransId="{8FF70E83-5697-43EF-8C70-4597D5311673}"/>
    <dgm:cxn modelId="{5F757DF1-1056-4F84-B618-2FE1BF655A44}" srcId="{D3BC0DC3-1CA2-4F6F-9B0D-3F55CCA88948}" destId="{C2D55A71-2DDF-436F-AB9A-3E49335FC3BA}" srcOrd="3" destOrd="0" parTransId="{1ECB0EC8-3A70-4CD9-9742-71798FE0BCF2}" sibTransId="{39AB6E76-3916-4229-BA04-6053F8490004}"/>
    <dgm:cxn modelId="{FBB1264C-7BE5-4780-923D-E619FD35706C}" type="presOf" srcId="{C039991D-ED88-4FED-8ED6-832E536ACA37}" destId="{57461C21-6216-482D-B401-F89A8FD7BC26}" srcOrd="0" destOrd="0" presId="urn:microsoft.com/office/officeart/2005/8/layout/list1"/>
    <dgm:cxn modelId="{FB0B08E6-C7B8-4C57-BBB0-11183C07C832}" srcId="{D3BC0DC3-1CA2-4F6F-9B0D-3F55CCA88948}" destId="{5B520944-BB63-4DCC-A9F9-1E19AEFA3A8B}" srcOrd="1" destOrd="0" parTransId="{9EB6AEE7-183C-4A87-9BB1-B56D8B9AA695}" sibTransId="{C9FD0EF8-77C4-4F43-B2B8-26D232A82645}"/>
    <dgm:cxn modelId="{0CE0789E-52E1-4CA8-8265-82EA0000174B}" type="presOf" srcId="{785CAD71-3B25-4CCF-B07D-76AA20602BB6}" destId="{5C07CB22-311A-48EC-B4ED-53748B544BA7}" srcOrd="1" destOrd="0" presId="urn:microsoft.com/office/officeart/2005/8/layout/list1"/>
    <dgm:cxn modelId="{F832E6F0-D3C4-4819-8780-39A25D2C47CE}" srcId="{F56CECD3-24D4-4290-BBB1-81392BA9EB1A}" destId="{1ACECEA1-7D11-486C-84B6-1BC65DCB2943}" srcOrd="0" destOrd="0" parTransId="{2D9D59BB-0A6F-402A-9F72-2DEFAE45B9A6}" sibTransId="{930275B4-19C5-4F50-A5EE-AFCB5E20AD5D}"/>
    <dgm:cxn modelId="{38EC895C-C94F-42CB-904B-5B3673DC2530}" srcId="{785CAD71-3B25-4CCF-B07D-76AA20602BB6}" destId="{155D2058-AB86-4A64-99F9-E6167F155D2E}" srcOrd="0" destOrd="0" parTransId="{E7782933-F959-465E-9145-47467D6755A2}" sibTransId="{05DD5D4F-1EBC-4057-8723-9F6464E7CC4C}"/>
    <dgm:cxn modelId="{FB057996-8FF2-49D1-A58D-A6DE6D18C711}" srcId="{785CAD71-3B25-4CCF-B07D-76AA20602BB6}" destId="{2577ACDE-58ED-40B6-8514-4444DA7010E7}" srcOrd="2" destOrd="0" parTransId="{A9CD4F16-5F10-47B1-A3FD-D9FD8AF2C25D}" sibTransId="{09FD23EE-91FC-4E0A-8900-91771B98EE83}"/>
    <dgm:cxn modelId="{980FEA85-190D-49FC-9FEC-4217939F1E78}" type="presOf" srcId="{D3BC0DC3-1CA2-4F6F-9B0D-3F55CCA88948}" destId="{A1D8F212-003A-46DE-AEF1-673FC83C7831}" srcOrd="1" destOrd="0" presId="urn:microsoft.com/office/officeart/2005/8/layout/list1"/>
    <dgm:cxn modelId="{5D20B362-716A-4CB6-9879-6A228A6E1E25}" type="presOf" srcId="{9177E5EF-0D3E-457E-8291-935A2930ABD2}" destId="{C8B3334C-2AA0-4584-AFA6-FAEFDBA9EA00}" srcOrd="0" destOrd="2" presId="urn:microsoft.com/office/officeart/2005/8/layout/list1"/>
    <dgm:cxn modelId="{CB734A51-9CFC-462D-AB4A-8AAB469CCC2D}" srcId="{D3BC0DC3-1CA2-4F6F-9B0D-3F55CCA88948}" destId="{9177E5EF-0D3E-457E-8291-935A2930ABD2}" srcOrd="2" destOrd="0" parTransId="{A698541E-2DE7-4A14-9238-9F035E495DC8}" sibTransId="{2482F765-8F1D-4DF8-B7DC-36E69D98593F}"/>
    <dgm:cxn modelId="{CA71F8D2-E5C6-44F2-8C29-C5CAE02C1AE5}" type="presOf" srcId="{AB1C8A94-2704-47FF-AF72-720B04CE8F7B}" destId="{38672C44-ECB2-4692-B8AB-165F0843355F}" srcOrd="0" destOrd="1" presId="urn:microsoft.com/office/officeart/2005/8/layout/list1"/>
    <dgm:cxn modelId="{F1F9FDDA-2E4A-4822-9266-F8262BFC53A3}" type="presOf" srcId="{785CAD71-3B25-4CCF-B07D-76AA20602BB6}" destId="{B79FD0F7-1696-4A82-BE94-159DC7D99D85}" srcOrd="0" destOrd="0" presId="urn:microsoft.com/office/officeart/2005/8/layout/list1"/>
    <dgm:cxn modelId="{1788131D-FFF7-4FB1-AF2B-A9D3F4D156A0}" srcId="{1ACECEA1-7D11-486C-84B6-1BC65DCB2943}" destId="{C039991D-ED88-4FED-8ED6-832E536ACA37}" srcOrd="0" destOrd="0" parTransId="{1742256E-E90A-4E69-9522-E7314A8D1845}" sibTransId="{9829EA80-97DE-49AE-8171-FD2207ACE9D7}"/>
    <dgm:cxn modelId="{8DE8C462-55F1-44D4-9BF8-CDAC9DFC22C6}" type="presOf" srcId="{F56CECD3-24D4-4290-BBB1-81392BA9EB1A}" destId="{D3B56AAB-16F4-4364-AD39-93F615699842}" srcOrd="0" destOrd="0" presId="urn:microsoft.com/office/officeart/2005/8/layout/list1"/>
    <dgm:cxn modelId="{FA5B58D1-0BA4-4F34-AB75-2B3F1BED995F}" type="presOf" srcId="{155D2058-AB86-4A64-99F9-E6167F155D2E}" destId="{38672C44-ECB2-4692-B8AB-165F0843355F}" srcOrd="0" destOrd="0" presId="urn:microsoft.com/office/officeart/2005/8/layout/list1"/>
    <dgm:cxn modelId="{A1F00F72-0457-4434-BC1D-E13E2DF40663}" type="presOf" srcId="{6EE3E0CA-7C51-4914-95BF-022004C7A635}" destId="{57461C21-6216-482D-B401-F89A8FD7BC26}" srcOrd="0" destOrd="2" presId="urn:microsoft.com/office/officeart/2005/8/layout/list1"/>
    <dgm:cxn modelId="{4FFBB319-EFD0-49FD-A92B-0E44E625C585}" srcId="{D3BC0DC3-1CA2-4F6F-9B0D-3F55CCA88948}" destId="{6B3C8A69-05A8-4708-9BF3-27A203EE36BD}" srcOrd="0" destOrd="0" parTransId="{A328068B-5768-411E-B9C6-CC2A28347610}" sibTransId="{1276990F-ED1C-4C93-9353-31A0C74ED086}"/>
    <dgm:cxn modelId="{85E2A013-0C3B-4BF9-8478-4C77F448D738}" srcId="{1ACECEA1-7D11-486C-84B6-1BC65DCB2943}" destId="{A15E4959-B4F4-44C0-B9AE-3A935310DD5E}" srcOrd="1" destOrd="0" parTransId="{DAA67F91-46CC-48D1-A39B-72989F353435}" sibTransId="{CB1FA447-2176-46F5-92A4-D6ABB7C00C62}"/>
    <dgm:cxn modelId="{D35F9622-DBD6-4538-BC4E-4561A6161F3E}" type="presOf" srcId="{A15E4959-B4F4-44C0-B9AE-3A935310DD5E}" destId="{57461C21-6216-482D-B401-F89A8FD7BC26}" srcOrd="0" destOrd="1" presId="urn:microsoft.com/office/officeart/2005/8/layout/list1"/>
    <dgm:cxn modelId="{6229E274-58E2-4A66-8E0A-7D07861EFE9E}" srcId="{785CAD71-3B25-4CCF-B07D-76AA20602BB6}" destId="{E6311665-F513-4B60-83E7-F69B4291C42F}" srcOrd="3" destOrd="0" parTransId="{D4FBC5A2-DBE3-4271-9D4F-57A66A1FD289}" sibTransId="{9BC11CAC-E71B-4713-A87B-FB39D3CF8277}"/>
    <dgm:cxn modelId="{F038E78A-8360-42A6-9482-631BDCFFE1F8}" type="presOf" srcId="{5B520944-BB63-4DCC-A9F9-1E19AEFA3A8B}" destId="{C8B3334C-2AA0-4584-AFA6-FAEFDBA9EA00}" srcOrd="0" destOrd="1" presId="urn:microsoft.com/office/officeart/2005/8/layout/list1"/>
    <dgm:cxn modelId="{F13A7DF6-0E79-4975-A51A-520F0B187AC0}" type="presOf" srcId="{1ACECEA1-7D11-486C-84B6-1BC65DCB2943}" destId="{FB1A4F1B-9E0D-48DA-BC6D-390E25963398}" srcOrd="1" destOrd="0" presId="urn:microsoft.com/office/officeart/2005/8/layout/list1"/>
    <dgm:cxn modelId="{B5112AA9-B880-4F86-9ACF-40B9E6E7DC40}" srcId="{F56CECD3-24D4-4290-BBB1-81392BA9EB1A}" destId="{D3BC0DC3-1CA2-4F6F-9B0D-3F55CCA88948}" srcOrd="1" destOrd="0" parTransId="{715CEE42-AFB2-46B7-8D30-EACEB76FCFCF}" sibTransId="{1C3368FF-7170-4F7E-8F79-415AC8E432C2}"/>
    <dgm:cxn modelId="{F336D0EE-5082-435E-B6CA-5B422DC9DA1D}" type="presOf" srcId="{2577ACDE-58ED-40B6-8514-4444DA7010E7}" destId="{38672C44-ECB2-4692-B8AB-165F0843355F}" srcOrd="0" destOrd="2" presId="urn:microsoft.com/office/officeart/2005/8/layout/list1"/>
    <dgm:cxn modelId="{7055D1FB-E40D-4D01-9087-BE454FB7CEA5}" type="presOf" srcId="{D3BC0DC3-1CA2-4F6F-9B0D-3F55CCA88948}" destId="{D03BE829-0008-47AD-B5AA-06F1E59FC865}" srcOrd="0" destOrd="0" presId="urn:microsoft.com/office/officeart/2005/8/layout/list1"/>
    <dgm:cxn modelId="{E528A70D-AA04-4FA5-A625-79268F61470B}" type="presOf" srcId="{6B3C8A69-05A8-4708-9BF3-27A203EE36BD}" destId="{C8B3334C-2AA0-4584-AFA6-FAEFDBA9EA00}" srcOrd="0" destOrd="0" presId="urn:microsoft.com/office/officeart/2005/8/layout/list1"/>
    <dgm:cxn modelId="{1A567A3F-97EA-4D5A-96DA-3DDCC2465AA4}" type="presOf" srcId="{1ACECEA1-7D11-486C-84B6-1BC65DCB2943}" destId="{32A91B11-23E3-44F4-8C13-F8BF77314230}" srcOrd="0" destOrd="0" presId="urn:microsoft.com/office/officeart/2005/8/layout/list1"/>
    <dgm:cxn modelId="{0B0C900C-055E-4324-BF76-FE38C5EB56E2}" type="presOf" srcId="{C2D55A71-2DDF-436F-AB9A-3E49335FC3BA}" destId="{C8B3334C-2AA0-4584-AFA6-FAEFDBA9EA00}" srcOrd="0" destOrd="3" presId="urn:microsoft.com/office/officeart/2005/8/layout/list1"/>
    <dgm:cxn modelId="{4F956474-5CE7-4987-818E-0225D980A02A}" srcId="{1ACECEA1-7D11-486C-84B6-1BC65DCB2943}" destId="{6EE3E0CA-7C51-4914-95BF-022004C7A635}" srcOrd="2" destOrd="0" parTransId="{5329C8A0-37F9-435E-B732-840B78CEEC3D}" sibTransId="{71638E31-1F59-44E0-AA7B-56B68116DC08}"/>
    <dgm:cxn modelId="{18E8DF0D-0BD6-4517-B59C-5A25B63AD9E8}" srcId="{785CAD71-3B25-4CCF-B07D-76AA20602BB6}" destId="{AB1C8A94-2704-47FF-AF72-720B04CE8F7B}" srcOrd="1" destOrd="0" parTransId="{77B4234B-3FC2-4301-85A0-817EEECA5194}" sibTransId="{9980C111-820D-4B11-A1B6-044F64291768}"/>
    <dgm:cxn modelId="{DB706B1C-1024-4B8C-89E1-C3EA3D1E313F}" type="presOf" srcId="{E6311665-F513-4B60-83E7-F69B4291C42F}" destId="{38672C44-ECB2-4692-B8AB-165F0843355F}" srcOrd="0" destOrd="3" presId="urn:microsoft.com/office/officeart/2005/8/layout/list1"/>
    <dgm:cxn modelId="{D323690F-C4FC-4679-871A-B5613CB421A3}" type="presParOf" srcId="{D3B56AAB-16F4-4364-AD39-93F615699842}" destId="{4414F6E5-6B9C-49B2-9D71-B05392070583}" srcOrd="0" destOrd="0" presId="urn:microsoft.com/office/officeart/2005/8/layout/list1"/>
    <dgm:cxn modelId="{6BEACC34-9268-41B8-AD29-7AB8EA2E3EC2}" type="presParOf" srcId="{4414F6E5-6B9C-49B2-9D71-B05392070583}" destId="{32A91B11-23E3-44F4-8C13-F8BF77314230}" srcOrd="0" destOrd="0" presId="urn:microsoft.com/office/officeart/2005/8/layout/list1"/>
    <dgm:cxn modelId="{FED477F9-AC23-4B6A-B943-545AB26FCE69}" type="presParOf" srcId="{4414F6E5-6B9C-49B2-9D71-B05392070583}" destId="{FB1A4F1B-9E0D-48DA-BC6D-390E25963398}" srcOrd="1" destOrd="0" presId="urn:microsoft.com/office/officeart/2005/8/layout/list1"/>
    <dgm:cxn modelId="{93AEE75D-C91A-49C2-B29A-AC7D07DD4933}" type="presParOf" srcId="{D3B56AAB-16F4-4364-AD39-93F615699842}" destId="{9C87A4B5-2EB8-4F46-96F0-BE512A641D9E}" srcOrd="1" destOrd="0" presId="urn:microsoft.com/office/officeart/2005/8/layout/list1"/>
    <dgm:cxn modelId="{49F4A272-02A0-4745-91E1-3368BAE586E3}" type="presParOf" srcId="{D3B56AAB-16F4-4364-AD39-93F615699842}" destId="{57461C21-6216-482D-B401-F89A8FD7BC26}" srcOrd="2" destOrd="0" presId="urn:microsoft.com/office/officeart/2005/8/layout/list1"/>
    <dgm:cxn modelId="{64244204-EAB2-418D-B9BA-5B1FBC1905A8}" type="presParOf" srcId="{D3B56AAB-16F4-4364-AD39-93F615699842}" destId="{DAFFC7CB-D8E8-4577-B4C5-7D753C5C4C32}" srcOrd="3" destOrd="0" presId="urn:microsoft.com/office/officeart/2005/8/layout/list1"/>
    <dgm:cxn modelId="{E9A127C3-36E5-4DD1-B290-F1E00BB13022}" type="presParOf" srcId="{D3B56AAB-16F4-4364-AD39-93F615699842}" destId="{0EE764A0-94F6-4EEA-8241-5F32C8838B72}" srcOrd="4" destOrd="0" presId="urn:microsoft.com/office/officeart/2005/8/layout/list1"/>
    <dgm:cxn modelId="{946B00E7-ED34-4875-A4DE-9C4D57B14837}" type="presParOf" srcId="{0EE764A0-94F6-4EEA-8241-5F32C8838B72}" destId="{D03BE829-0008-47AD-B5AA-06F1E59FC865}" srcOrd="0" destOrd="0" presId="urn:microsoft.com/office/officeart/2005/8/layout/list1"/>
    <dgm:cxn modelId="{2AA0AC24-C782-4923-B0D6-E739B7E39EDD}" type="presParOf" srcId="{0EE764A0-94F6-4EEA-8241-5F32C8838B72}" destId="{A1D8F212-003A-46DE-AEF1-673FC83C7831}" srcOrd="1" destOrd="0" presId="urn:microsoft.com/office/officeart/2005/8/layout/list1"/>
    <dgm:cxn modelId="{D554D85B-0D0F-46ED-975C-97FBFB4D4082}" type="presParOf" srcId="{D3B56AAB-16F4-4364-AD39-93F615699842}" destId="{AEC36141-6EBA-42CD-A470-9C7D09053275}" srcOrd="5" destOrd="0" presId="urn:microsoft.com/office/officeart/2005/8/layout/list1"/>
    <dgm:cxn modelId="{ED3C1C88-3485-43B0-9D94-58EE38A7353B}" type="presParOf" srcId="{D3B56AAB-16F4-4364-AD39-93F615699842}" destId="{C8B3334C-2AA0-4584-AFA6-FAEFDBA9EA00}" srcOrd="6" destOrd="0" presId="urn:microsoft.com/office/officeart/2005/8/layout/list1"/>
    <dgm:cxn modelId="{DCC38292-D35A-495F-BC41-D76A59971515}" type="presParOf" srcId="{D3B56AAB-16F4-4364-AD39-93F615699842}" destId="{FFC2F1A4-70E8-4FFD-8A74-2EFA889A245D}" srcOrd="7" destOrd="0" presId="urn:microsoft.com/office/officeart/2005/8/layout/list1"/>
    <dgm:cxn modelId="{326A8EC2-EFF3-4A56-98DF-99D4656C3539}" type="presParOf" srcId="{D3B56AAB-16F4-4364-AD39-93F615699842}" destId="{3CE6B2B2-D291-415C-842C-D1DAF2AEFC0D}" srcOrd="8" destOrd="0" presId="urn:microsoft.com/office/officeart/2005/8/layout/list1"/>
    <dgm:cxn modelId="{FAEA7E51-4A98-457C-998D-0F73B0B0737B}" type="presParOf" srcId="{3CE6B2B2-D291-415C-842C-D1DAF2AEFC0D}" destId="{B79FD0F7-1696-4A82-BE94-159DC7D99D85}" srcOrd="0" destOrd="0" presId="urn:microsoft.com/office/officeart/2005/8/layout/list1"/>
    <dgm:cxn modelId="{C9997914-31E9-4E59-9410-9761ACDB1D56}" type="presParOf" srcId="{3CE6B2B2-D291-415C-842C-D1DAF2AEFC0D}" destId="{5C07CB22-311A-48EC-B4ED-53748B544BA7}" srcOrd="1" destOrd="0" presId="urn:microsoft.com/office/officeart/2005/8/layout/list1"/>
    <dgm:cxn modelId="{57077E53-47B0-43FD-9FE4-FFE500D182BE}" type="presParOf" srcId="{D3B56AAB-16F4-4364-AD39-93F615699842}" destId="{AC949612-F638-4BB7-B44E-94B99BA5D225}" srcOrd="9" destOrd="0" presId="urn:microsoft.com/office/officeart/2005/8/layout/list1"/>
    <dgm:cxn modelId="{C7B9CF0A-1216-4D4F-A4A4-5607BB782C49}" type="presParOf" srcId="{D3B56AAB-16F4-4364-AD39-93F615699842}" destId="{38672C44-ECB2-4692-B8AB-165F0843355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A73FE4-C2A4-4536-9164-41A1EE99097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E305C29-CF68-44A3-88A2-0F613A147ED3}">
      <dgm:prSet phldrT="[Texto]"/>
      <dgm:spPr/>
      <dgm:t>
        <a:bodyPr/>
        <a:lstStyle/>
        <a:p>
          <a:r>
            <a:rPr lang="es-AR" dirty="0" smtClean="0"/>
            <a:t>Entorno</a:t>
          </a:r>
          <a:endParaRPr lang="es-AR" dirty="0"/>
        </a:p>
      </dgm:t>
    </dgm:pt>
    <dgm:pt modelId="{51C2ADC3-E418-43E2-835E-D8ED42806233}" type="parTrans" cxnId="{CED84B8D-196D-429A-9C8D-CD82E96AF703}">
      <dgm:prSet/>
      <dgm:spPr/>
      <dgm:t>
        <a:bodyPr/>
        <a:lstStyle/>
        <a:p>
          <a:endParaRPr lang="es-AR"/>
        </a:p>
      </dgm:t>
    </dgm:pt>
    <dgm:pt modelId="{C83155FA-2864-4572-BACC-AC1CC8F8604C}" type="sibTrans" cxnId="{CED84B8D-196D-429A-9C8D-CD82E96AF703}">
      <dgm:prSet/>
      <dgm:spPr/>
      <dgm:t>
        <a:bodyPr/>
        <a:lstStyle/>
        <a:p>
          <a:endParaRPr lang="es-AR"/>
        </a:p>
      </dgm:t>
    </dgm:pt>
    <dgm:pt modelId="{E96B4197-D960-4D33-A079-EDC519C0EED1}">
      <dgm:prSet phldrT="[Texto]"/>
      <dgm:spPr/>
      <dgm:t>
        <a:bodyPr/>
        <a:lstStyle/>
        <a:p>
          <a:r>
            <a:rPr lang="es-AR" dirty="0" smtClean="0"/>
            <a:t>Objetivos</a:t>
          </a:r>
          <a:endParaRPr lang="es-AR" dirty="0"/>
        </a:p>
      </dgm:t>
    </dgm:pt>
    <dgm:pt modelId="{1D9FEBA5-5A7E-45C6-9147-EA5ABEF2B411}" type="parTrans" cxnId="{86744283-6B9B-4F17-9936-949996E50CB0}">
      <dgm:prSet/>
      <dgm:spPr/>
      <dgm:t>
        <a:bodyPr/>
        <a:lstStyle/>
        <a:p>
          <a:endParaRPr lang="es-AR"/>
        </a:p>
      </dgm:t>
    </dgm:pt>
    <dgm:pt modelId="{60CD3751-FAC2-47D9-B40F-1E9064A1FBF3}" type="sibTrans" cxnId="{86744283-6B9B-4F17-9936-949996E50CB0}">
      <dgm:prSet/>
      <dgm:spPr/>
      <dgm:t>
        <a:bodyPr/>
        <a:lstStyle/>
        <a:p>
          <a:endParaRPr lang="es-AR"/>
        </a:p>
      </dgm:t>
    </dgm:pt>
    <dgm:pt modelId="{0540BDCC-FC64-4F04-B305-FED1686A0822}">
      <dgm:prSet phldrT="[Texto]"/>
      <dgm:spPr>
        <a:solidFill>
          <a:srgbClr val="FF0000"/>
        </a:solidFill>
      </dgm:spPr>
      <dgm:t>
        <a:bodyPr/>
        <a:lstStyle/>
        <a:p>
          <a:r>
            <a:rPr lang="es-AR" b="1" dirty="0" smtClean="0"/>
            <a:t>Plan de marketing (4P)</a:t>
          </a:r>
          <a:endParaRPr lang="es-AR" b="1" dirty="0"/>
        </a:p>
      </dgm:t>
    </dgm:pt>
    <dgm:pt modelId="{FAF24CA2-71E8-48E9-B5FE-70BA9E85CE71}" type="parTrans" cxnId="{630AB664-00AD-4FA7-B430-9E4403DF1EBB}">
      <dgm:prSet/>
      <dgm:spPr/>
      <dgm:t>
        <a:bodyPr/>
        <a:lstStyle/>
        <a:p>
          <a:endParaRPr lang="es-AR"/>
        </a:p>
      </dgm:t>
    </dgm:pt>
    <dgm:pt modelId="{65595DFD-F53C-455C-AEC2-4CDF4598C3A4}" type="sibTrans" cxnId="{630AB664-00AD-4FA7-B430-9E4403DF1EBB}">
      <dgm:prSet/>
      <dgm:spPr/>
      <dgm:t>
        <a:bodyPr/>
        <a:lstStyle/>
        <a:p>
          <a:endParaRPr lang="es-AR"/>
        </a:p>
      </dgm:t>
    </dgm:pt>
    <dgm:pt modelId="{5FAD9BC9-E86C-4C88-A2E4-6D541231AE7F}">
      <dgm:prSet phldrT="[Texto]"/>
      <dgm:spPr/>
      <dgm:t>
        <a:bodyPr/>
        <a:lstStyle/>
        <a:p>
          <a:r>
            <a:rPr lang="es-AR" dirty="0" smtClean="0"/>
            <a:t>Aumento acelerado de ventas</a:t>
          </a:r>
          <a:endParaRPr lang="es-AR" dirty="0"/>
        </a:p>
      </dgm:t>
    </dgm:pt>
    <dgm:pt modelId="{72A471E2-861C-49A5-BD1D-764665EB74F6}" type="parTrans" cxnId="{FA90D499-4C5B-49BA-9E63-684DD5D5E53C}">
      <dgm:prSet/>
      <dgm:spPr/>
      <dgm:t>
        <a:bodyPr/>
        <a:lstStyle/>
        <a:p>
          <a:endParaRPr lang="es-AR"/>
        </a:p>
      </dgm:t>
    </dgm:pt>
    <dgm:pt modelId="{A7744B50-855E-4EC7-B91E-2ACE04BECE5D}" type="sibTrans" cxnId="{FA90D499-4C5B-49BA-9E63-684DD5D5E53C}">
      <dgm:prSet/>
      <dgm:spPr/>
      <dgm:t>
        <a:bodyPr/>
        <a:lstStyle/>
        <a:p>
          <a:endParaRPr lang="es-AR"/>
        </a:p>
      </dgm:t>
    </dgm:pt>
    <dgm:pt modelId="{24AD9FEC-904E-48E5-AF74-64219390B8A8}">
      <dgm:prSet phldrT="[Texto]"/>
      <dgm:spPr/>
      <dgm:t>
        <a:bodyPr/>
        <a:lstStyle/>
        <a:p>
          <a:r>
            <a:rPr lang="es-AR" dirty="0" smtClean="0"/>
            <a:t>Público compuesto por adoptantes tempranos</a:t>
          </a:r>
          <a:endParaRPr lang="es-AR" dirty="0"/>
        </a:p>
      </dgm:t>
    </dgm:pt>
    <dgm:pt modelId="{5F9B13E3-2E6D-4B0F-A6B0-C2B6E3B49144}" type="parTrans" cxnId="{12A1CAF0-E5B5-4AAD-B8DF-CD8308000C83}">
      <dgm:prSet/>
      <dgm:spPr/>
      <dgm:t>
        <a:bodyPr/>
        <a:lstStyle/>
        <a:p>
          <a:endParaRPr lang="es-AR"/>
        </a:p>
      </dgm:t>
    </dgm:pt>
    <dgm:pt modelId="{4ABE4F39-21CF-4512-9483-75D55BFD33EC}" type="sibTrans" cxnId="{12A1CAF0-E5B5-4AAD-B8DF-CD8308000C83}">
      <dgm:prSet/>
      <dgm:spPr/>
      <dgm:t>
        <a:bodyPr/>
        <a:lstStyle/>
        <a:p>
          <a:endParaRPr lang="es-AR"/>
        </a:p>
      </dgm:t>
    </dgm:pt>
    <dgm:pt modelId="{7121EB40-40D1-4C60-B95F-0353275F3B47}">
      <dgm:prSet phldrT="[Texto]"/>
      <dgm:spPr/>
      <dgm:t>
        <a:bodyPr/>
        <a:lstStyle/>
        <a:p>
          <a:r>
            <a:rPr lang="es-AR" dirty="0" smtClean="0"/>
            <a:t>La tecnología ya está difundida y es copiable</a:t>
          </a:r>
          <a:endParaRPr lang="es-AR" dirty="0"/>
        </a:p>
      </dgm:t>
    </dgm:pt>
    <dgm:pt modelId="{8E6AD6F8-1975-4272-94BE-8BDD71BE8CF8}" type="parTrans" cxnId="{398BA720-77A1-4554-8E38-EC95E2131BF4}">
      <dgm:prSet/>
      <dgm:spPr/>
      <dgm:t>
        <a:bodyPr/>
        <a:lstStyle/>
        <a:p>
          <a:endParaRPr lang="es-AR"/>
        </a:p>
      </dgm:t>
    </dgm:pt>
    <dgm:pt modelId="{120ADAB2-39F6-4410-9382-4F22C9E88750}" type="sibTrans" cxnId="{398BA720-77A1-4554-8E38-EC95E2131BF4}">
      <dgm:prSet/>
      <dgm:spPr/>
      <dgm:t>
        <a:bodyPr/>
        <a:lstStyle/>
        <a:p>
          <a:endParaRPr lang="es-AR"/>
        </a:p>
      </dgm:t>
    </dgm:pt>
    <dgm:pt modelId="{31DE1A7C-BEDF-4920-84B6-2C61CF9F0264}">
      <dgm:prSet phldrT="[Texto]"/>
      <dgm:spPr/>
      <dgm:t>
        <a:bodyPr/>
        <a:lstStyle/>
        <a:p>
          <a:r>
            <a:rPr lang="es-AR" dirty="0" smtClean="0"/>
            <a:t>Extender y desarrollar la ocupación del mercado</a:t>
          </a:r>
          <a:endParaRPr lang="es-AR" dirty="0"/>
        </a:p>
      </dgm:t>
    </dgm:pt>
    <dgm:pt modelId="{BFF78B83-4412-40A9-B58F-889A1EA73EF7}" type="parTrans" cxnId="{951734AF-1228-43A1-87AD-594CDE3917FC}">
      <dgm:prSet/>
      <dgm:spPr/>
      <dgm:t>
        <a:bodyPr/>
        <a:lstStyle/>
        <a:p>
          <a:endParaRPr lang="es-AR"/>
        </a:p>
      </dgm:t>
    </dgm:pt>
    <dgm:pt modelId="{60E97D9A-38BA-47A9-AFC3-4D9045AD15F8}" type="sibTrans" cxnId="{951734AF-1228-43A1-87AD-594CDE3917FC}">
      <dgm:prSet/>
      <dgm:spPr/>
      <dgm:t>
        <a:bodyPr/>
        <a:lstStyle/>
        <a:p>
          <a:endParaRPr lang="es-AR"/>
        </a:p>
      </dgm:t>
    </dgm:pt>
    <dgm:pt modelId="{38E32BC9-60D4-45A9-8D7A-B8365A025FB8}">
      <dgm:prSet phldrT="[Texto]"/>
      <dgm:spPr/>
      <dgm:t>
        <a:bodyPr/>
        <a:lstStyle/>
        <a:p>
          <a:r>
            <a:rPr lang="es-AR" dirty="0" smtClean="0"/>
            <a:t>Construir imagen de marca</a:t>
          </a:r>
          <a:endParaRPr lang="es-AR" dirty="0"/>
        </a:p>
      </dgm:t>
    </dgm:pt>
    <dgm:pt modelId="{3C74687E-886B-4290-8FF9-FA8E7343821C}" type="parTrans" cxnId="{E1B0D7E5-3B81-4D0D-B893-1D0FE9F71B2A}">
      <dgm:prSet/>
      <dgm:spPr/>
      <dgm:t>
        <a:bodyPr/>
        <a:lstStyle/>
        <a:p>
          <a:endParaRPr lang="es-AR"/>
        </a:p>
      </dgm:t>
    </dgm:pt>
    <dgm:pt modelId="{FD8FA32F-728F-4846-8598-F29E05FDA2D4}" type="sibTrans" cxnId="{E1B0D7E5-3B81-4D0D-B893-1D0FE9F71B2A}">
      <dgm:prSet/>
      <dgm:spPr/>
      <dgm:t>
        <a:bodyPr/>
        <a:lstStyle/>
        <a:p>
          <a:endParaRPr lang="es-AR"/>
        </a:p>
      </dgm:t>
    </dgm:pt>
    <dgm:pt modelId="{0FF88CCB-588A-4821-A44E-AF74833112D6}">
      <dgm:prSet phldrT="[Texto]"/>
      <dgm:spPr/>
      <dgm:t>
        <a:bodyPr/>
        <a:lstStyle/>
        <a:p>
          <a:r>
            <a:rPr lang="es-AR" dirty="0" smtClean="0"/>
            <a:t>Crear y mantener fidelidad a la marca</a:t>
          </a:r>
          <a:endParaRPr lang="es-AR" dirty="0"/>
        </a:p>
      </dgm:t>
    </dgm:pt>
    <dgm:pt modelId="{35DB14A9-5226-4912-8955-799EF1B8E910}" type="parTrans" cxnId="{D21D7288-0A1A-467A-8A6B-3ABD341C120C}">
      <dgm:prSet/>
      <dgm:spPr/>
      <dgm:t>
        <a:bodyPr/>
        <a:lstStyle/>
        <a:p>
          <a:endParaRPr lang="es-AR"/>
        </a:p>
      </dgm:t>
    </dgm:pt>
    <dgm:pt modelId="{C990CDCB-6A7E-4BA3-B259-879425A7629F}" type="sibTrans" cxnId="{D21D7288-0A1A-467A-8A6B-3ABD341C120C}">
      <dgm:prSet/>
      <dgm:spPr/>
      <dgm:t>
        <a:bodyPr/>
        <a:lstStyle/>
        <a:p>
          <a:endParaRPr lang="es-AR"/>
        </a:p>
      </dgm:t>
    </dgm:pt>
    <dgm:pt modelId="{0401C9C9-1446-45D5-B683-6F9FFA181410}">
      <dgm:prSet phldrT="[Texto]"/>
      <dgm:spPr/>
      <dgm:t>
        <a:bodyPr/>
        <a:lstStyle/>
        <a:p>
          <a:r>
            <a:rPr lang="es-AR" b="1" dirty="0" smtClean="0"/>
            <a:t>Mejorar el producto básico original</a:t>
          </a:r>
          <a:endParaRPr lang="es-AR" b="1" dirty="0"/>
        </a:p>
      </dgm:t>
    </dgm:pt>
    <dgm:pt modelId="{C2460CEF-E7AE-4E4A-AA03-710331FFD567}" type="parTrans" cxnId="{59B4AA39-CE33-4218-9EF7-A76DE7CDBCE4}">
      <dgm:prSet/>
      <dgm:spPr/>
      <dgm:t>
        <a:bodyPr/>
        <a:lstStyle/>
        <a:p>
          <a:endParaRPr lang="es-AR"/>
        </a:p>
      </dgm:t>
    </dgm:pt>
    <dgm:pt modelId="{6EF03B95-AF27-4592-8885-8B66B3A476D3}" type="sibTrans" cxnId="{59B4AA39-CE33-4218-9EF7-A76DE7CDBCE4}">
      <dgm:prSet/>
      <dgm:spPr/>
      <dgm:t>
        <a:bodyPr/>
        <a:lstStyle/>
        <a:p>
          <a:endParaRPr lang="es-AR"/>
        </a:p>
      </dgm:t>
    </dgm:pt>
    <dgm:pt modelId="{6E746448-26E9-4A52-A792-74ACD6FBE774}">
      <dgm:prSet phldrT="[Texto]"/>
      <dgm:spPr/>
      <dgm:t>
        <a:bodyPr/>
        <a:lstStyle/>
        <a:p>
          <a:r>
            <a:rPr lang="es-AR" b="1" dirty="0" smtClean="0"/>
            <a:t>Intensificar y diversificar el canal</a:t>
          </a:r>
          <a:endParaRPr lang="es-AR" b="1" dirty="0"/>
        </a:p>
      </dgm:t>
    </dgm:pt>
    <dgm:pt modelId="{98850113-D701-47C6-803E-FAFD45F5D84B}" type="parTrans" cxnId="{C1BE4DC1-C24C-4404-9050-CEADE7828D64}">
      <dgm:prSet/>
      <dgm:spPr/>
      <dgm:t>
        <a:bodyPr/>
        <a:lstStyle/>
        <a:p>
          <a:endParaRPr lang="es-AR"/>
        </a:p>
      </dgm:t>
    </dgm:pt>
    <dgm:pt modelId="{0FEEB3B4-440C-48EE-8AD8-E4AEA5DC10F9}" type="sibTrans" cxnId="{C1BE4DC1-C24C-4404-9050-CEADE7828D64}">
      <dgm:prSet/>
      <dgm:spPr/>
      <dgm:t>
        <a:bodyPr/>
        <a:lstStyle/>
        <a:p>
          <a:endParaRPr lang="es-AR"/>
        </a:p>
      </dgm:t>
    </dgm:pt>
    <dgm:pt modelId="{AE574C3C-E136-4CB1-8F8F-C6D79F1DAFAD}">
      <dgm:prSet phldrT="[Texto]"/>
      <dgm:spPr/>
      <dgm:t>
        <a:bodyPr/>
        <a:lstStyle/>
        <a:p>
          <a:r>
            <a:rPr lang="es-AR" b="1" dirty="0" smtClean="0"/>
            <a:t>Comunicación orientada al posicionamiento e imagen de marca</a:t>
          </a:r>
          <a:endParaRPr lang="es-AR" b="1" dirty="0"/>
        </a:p>
      </dgm:t>
    </dgm:pt>
    <dgm:pt modelId="{6246BEE9-C76F-4B4E-B521-13E95A2454DE}" type="parTrans" cxnId="{AB6FD2BB-0D3C-4E63-932A-758A771C26A9}">
      <dgm:prSet/>
      <dgm:spPr/>
      <dgm:t>
        <a:bodyPr/>
        <a:lstStyle/>
        <a:p>
          <a:endParaRPr lang="es-AR"/>
        </a:p>
      </dgm:t>
    </dgm:pt>
    <dgm:pt modelId="{527E408A-B523-485D-AF99-EFA12B1D4397}" type="sibTrans" cxnId="{AB6FD2BB-0D3C-4E63-932A-758A771C26A9}">
      <dgm:prSet/>
      <dgm:spPr/>
      <dgm:t>
        <a:bodyPr/>
        <a:lstStyle/>
        <a:p>
          <a:endParaRPr lang="es-AR"/>
        </a:p>
      </dgm:t>
    </dgm:pt>
    <dgm:pt modelId="{E2AEE4BF-285D-4A84-86DE-9AB66A871027}">
      <dgm:prSet phldrT="[Texto]"/>
      <dgm:spPr/>
      <dgm:t>
        <a:bodyPr/>
        <a:lstStyle/>
        <a:p>
          <a:r>
            <a:rPr lang="es-AR" b="1" dirty="0" smtClean="0"/>
            <a:t>Establecer diferenciaciones de precios</a:t>
          </a:r>
          <a:endParaRPr lang="es-AR" b="1" dirty="0"/>
        </a:p>
      </dgm:t>
    </dgm:pt>
    <dgm:pt modelId="{CB4C39E2-D846-4DAB-9C54-B8837BCBE4A3}" type="parTrans" cxnId="{22C914FC-D96E-419E-A26C-8388F91B5B1A}">
      <dgm:prSet/>
      <dgm:spPr/>
    </dgm:pt>
    <dgm:pt modelId="{8A444EC6-1CBF-4B4D-83DE-C398BBBD6C93}" type="sibTrans" cxnId="{22C914FC-D96E-419E-A26C-8388F91B5B1A}">
      <dgm:prSet/>
      <dgm:spPr/>
    </dgm:pt>
    <dgm:pt modelId="{06EAC9AC-D5F8-47C1-AAE5-7CF43F6CFC6F}" type="pres">
      <dgm:prSet presAssocID="{46A73FE4-C2A4-4536-9164-41A1EE9909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EEF4CA4-9555-4472-AD2E-F39F79EF55FC}" type="pres">
      <dgm:prSet presAssocID="{CE305C29-CF68-44A3-88A2-0F613A147ED3}" presName="parentLin" presStyleCnt="0"/>
      <dgm:spPr/>
    </dgm:pt>
    <dgm:pt modelId="{41626F2B-F3B8-40E3-AF1D-8782F8038403}" type="pres">
      <dgm:prSet presAssocID="{CE305C29-CF68-44A3-88A2-0F613A147ED3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ECB74F42-ED26-4BA1-9511-35627B472604}" type="pres">
      <dgm:prSet presAssocID="{CE305C29-CF68-44A3-88A2-0F613A147ED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65DC81D-9B3C-4BBD-97B9-07140CCE266C}" type="pres">
      <dgm:prSet presAssocID="{CE305C29-CF68-44A3-88A2-0F613A147ED3}" presName="negativeSpace" presStyleCnt="0"/>
      <dgm:spPr/>
    </dgm:pt>
    <dgm:pt modelId="{C5A2CEEC-9304-4E70-B5FE-9945E4631E11}" type="pres">
      <dgm:prSet presAssocID="{CE305C29-CF68-44A3-88A2-0F613A147ED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10E2227-A3F0-4840-8A06-EEDD4D9D974B}" type="pres">
      <dgm:prSet presAssocID="{C83155FA-2864-4572-BACC-AC1CC8F8604C}" presName="spaceBetweenRectangles" presStyleCnt="0"/>
      <dgm:spPr/>
    </dgm:pt>
    <dgm:pt modelId="{5E6B3918-E41D-4414-8B20-698F76C23EAC}" type="pres">
      <dgm:prSet presAssocID="{E96B4197-D960-4D33-A079-EDC519C0EED1}" presName="parentLin" presStyleCnt="0"/>
      <dgm:spPr/>
    </dgm:pt>
    <dgm:pt modelId="{A8251948-ABB2-4264-BCD1-F07DF92940B0}" type="pres">
      <dgm:prSet presAssocID="{E96B4197-D960-4D33-A079-EDC519C0EED1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F713E73A-99D2-4B76-8215-7F08299686B9}" type="pres">
      <dgm:prSet presAssocID="{E96B4197-D960-4D33-A079-EDC519C0EED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EB9747A-BF7C-4788-A56D-1429999E7830}" type="pres">
      <dgm:prSet presAssocID="{E96B4197-D960-4D33-A079-EDC519C0EED1}" presName="negativeSpace" presStyleCnt="0"/>
      <dgm:spPr/>
    </dgm:pt>
    <dgm:pt modelId="{4549CC0C-CEF7-404E-82CE-C92E01A0B548}" type="pres">
      <dgm:prSet presAssocID="{E96B4197-D960-4D33-A079-EDC519C0EED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FB1AE40-1838-4154-BAB4-8E9848EA8770}" type="pres">
      <dgm:prSet presAssocID="{60CD3751-FAC2-47D9-B40F-1E9064A1FBF3}" presName="spaceBetweenRectangles" presStyleCnt="0"/>
      <dgm:spPr/>
    </dgm:pt>
    <dgm:pt modelId="{6F3E2E10-8E53-4754-87C7-F44CF9A163A3}" type="pres">
      <dgm:prSet presAssocID="{0540BDCC-FC64-4F04-B305-FED1686A0822}" presName="parentLin" presStyleCnt="0"/>
      <dgm:spPr/>
    </dgm:pt>
    <dgm:pt modelId="{B486FB60-C699-4780-82F3-5D83F34AAB27}" type="pres">
      <dgm:prSet presAssocID="{0540BDCC-FC64-4F04-B305-FED1686A0822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DB91A1DC-6CBD-4AF9-A311-ABC80D058390}" type="pres">
      <dgm:prSet presAssocID="{0540BDCC-FC64-4F04-B305-FED1686A082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A95F659-9A50-47D7-9A6A-84F4EFB65CD2}" type="pres">
      <dgm:prSet presAssocID="{0540BDCC-FC64-4F04-B305-FED1686A0822}" presName="negativeSpace" presStyleCnt="0"/>
      <dgm:spPr/>
    </dgm:pt>
    <dgm:pt modelId="{7FE294ED-7E56-4CF3-BFBB-2CE170E6E799}" type="pres">
      <dgm:prSet presAssocID="{0540BDCC-FC64-4F04-B305-FED1686A082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EE780DF-AD52-4D01-986A-BBDE5755A18E}" type="presOf" srcId="{38E32BC9-60D4-45A9-8D7A-B8365A025FB8}" destId="{4549CC0C-CEF7-404E-82CE-C92E01A0B548}" srcOrd="0" destOrd="1" presId="urn:microsoft.com/office/officeart/2005/8/layout/list1"/>
    <dgm:cxn modelId="{65EF2239-8A04-4597-8D61-3DDA249D9B30}" type="presOf" srcId="{E96B4197-D960-4D33-A079-EDC519C0EED1}" destId="{A8251948-ABB2-4264-BCD1-F07DF92940B0}" srcOrd="0" destOrd="0" presId="urn:microsoft.com/office/officeart/2005/8/layout/list1"/>
    <dgm:cxn modelId="{1FAA8003-78E9-47DD-A7AD-74D3983006A9}" type="presOf" srcId="{E2AEE4BF-285D-4A84-86DE-9AB66A871027}" destId="{7FE294ED-7E56-4CF3-BFBB-2CE170E6E799}" srcOrd="0" destOrd="1" presId="urn:microsoft.com/office/officeart/2005/8/layout/list1"/>
    <dgm:cxn modelId="{E1B0D7E5-3B81-4D0D-B893-1D0FE9F71B2A}" srcId="{E96B4197-D960-4D33-A079-EDC519C0EED1}" destId="{38E32BC9-60D4-45A9-8D7A-B8365A025FB8}" srcOrd="1" destOrd="0" parTransId="{3C74687E-886B-4290-8FF9-FA8E7343821C}" sibTransId="{FD8FA32F-728F-4846-8598-F29E05FDA2D4}"/>
    <dgm:cxn modelId="{BFDA7FCB-A919-4046-86C6-F097879C202D}" type="presOf" srcId="{0540BDCC-FC64-4F04-B305-FED1686A0822}" destId="{B486FB60-C699-4780-82F3-5D83F34AAB27}" srcOrd="0" destOrd="0" presId="urn:microsoft.com/office/officeart/2005/8/layout/list1"/>
    <dgm:cxn modelId="{951734AF-1228-43A1-87AD-594CDE3917FC}" srcId="{E96B4197-D960-4D33-A079-EDC519C0EED1}" destId="{31DE1A7C-BEDF-4920-84B6-2C61CF9F0264}" srcOrd="0" destOrd="0" parTransId="{BFF78B83-4412-40A9-B58F-889A1EA73EF7}" sibTransId="{60E97D9A-38BA-47A9-AFC3-4D9045AD15F8}"/>
    <dgm:cxn modelId="{FA90D499-4C5B-49BA-9E63-684DD5D5E53C}" srcId="{CE305C29-CF68-44A3-88A2-0F613A147ED3}" destId="{5FAD9BC9-E86C-4C88-A2E4-6D541231AE7F}" srcOrd="0" destOrd="0" parTransId="{72A471E2-861C-49A5-BD1D-764665EB74F6}" sibTransId="{A7744B50-855E-4EC7-B91E-2ACE04BECE5D}"/>
    <dgm:cxn modelId="{C1BE4DC1-C24C-4404-9050-CEADE7828D64}" srcId="{0540BDCC-FC64-4F04-B305-FED1686A0822}" destId="{6E746448-26E9-4A52-A792-74ACD6FBE774}" srcOrd="2" destOrd="0" parTransId="{98850113-D701-47C6-803E-FAFD45F5D84B}" sibTransId="{0FEEB3B4-440C-48EE-8AD8-E4AEA5DC10F9}"/>
    <dgm:cxn modelId="{C2F02C11-AF4C-419A-9B7B-2447A6043C96}" type="presOf" srcId="{31DE1A7C-BEDF-4920-84B6-2C61CF9F0264}" destId="{4549CC0C-CEF7-404E-82CE-C92E01A0B548}" srcOrd="0" destOrd="0" presId="urn:microsoft.com/office/officeart/2005/8/layout/list1"/>
    <dgm:cxn modelId="{87514CB7-D408-4CE8-B899-BCDECFD568ED}" type="presOf" srcId="{5FAD9BC9-E86C-4C88-A2E4-6D541231AE7F}" destId="{C5A2CEEC-9304-4E70-B5FE-9945E4631E11}" srcOrd="0" destOrd="0" presId="urn:microsoft.com/office/officeart/2005/8/layout/list1"/>
    <dgm:cxn modelId="{AB6FD2BB-0D3C-4E63-932A-758A771C26A9}" srcId="{0540BDCC-FC64-4F04-B305-FED1686A0822}" destId="{AE574C3C-E136-4CB1-8F8F-C6D79F1DAFAD}" srcOrd="3" destOrd="0" parTransId="{6246BEE9-C76F-4B4E-B521-13E95A2454DE}" sibTransId="{527E408A-B523-485D-AF99-EFA12B1D4397}"/>
    <dgm:cxn modelId="{86839104-791F-476E-9D05-BB4FE833C531}" type="presOf" srcId="{E96B4197-D960-4D33-A079-EDC519C0EED1}" destId="{F713E73A-99D2-4B76-8215-7F08299686B9}" srcOrd="1" destOrd="0" presId="urn:microsoft.com/office/officeart/2005/8/layout/list1"/>
    <dgm:cxn modelId="{70736875-7606-498A-91B8-B308E8EBAA43}" type="presOf" srcId="{CE305C29-CF68-44A3-88A2-0F613A147ED3}" destId="{ECB74F42-ED26-4BA1-9511-35627B472604}" srcOrd="1" destOrd="0" presId="urn:microsoft.com/office/officeart/2005/8/layout/list1"/>
    <dgm:cxn modelId="{96CF5961-F5F2-4E93-9746-DB1AC1C35B9A}" type="presOf" srcId="{0540BDCC-FC64-4F04-B305-FED1686A0822}" destId="{DB91A1DC-6CBD-4AF9-A311-ABC80D058390}" srcOrd="1" destOrd="0" presId="urn:microsoft.com/office/officeart/2005/8/layout/list1"/>
    <dgm:cxn modelId="{86744283-6B9B-4F17-9936-949996E50CB0}" srcId="{46A73FE4-C2A4-4536-9164-41A1EE99097E}" destId="{E96B4197-D960-4D33-A079-EDC519C0EED1}" srcOrd="1" destOrd="0" parTransId="{1D9FEBA5-5A7E-45C6-9147-EA5ABEF2B411}" sibTransId="{60CD3751-FAC2-47D9-B40F-1E9064A1FBF3}"/>
    <dgm:cxn modelId="{22C914FC-D96E-419E-A26C-8388F91B5B1A}" srcId="{0540BDCC-FC64-4F04-B305-FED1686A0822}" destId="{E2AEE4BF-285D-4A84-86DE-9AB66A871027}" srcOrd="1" destOrd="0" parTransId="{CB4C39E2-D846-4DAB-9C54-B8837BCBE4A3}" sibTransId="{8A444EC6-1CBF-4B4D-83DE-C398BBBD6C93}"/>
    <dgm:cxn modelId="{23BF9145-BA40-4448-BC58-78E879312615}" type="presOf" srcId="{6E746448-26E9-4A52-A792-74ACD6FBE774}" destId="{7FE294ED-7E56-4CF3-BFBB-2CE170E6E799}" srcOrd="0" destOrd="2" presId="urn:microsoft.com/office/officeart/2005/8/layout/list1"/>
    <dgm:cxn modelId="{59981C34-E323-4ECC-A2B4-0E6785DFEDC7}" type="presOf" srcId="{46A73FE4-C2A4-4536-9164-41A1EE99097E}" destId="{06EAC9AC-D5F8-47C1-AAE5-7CF43F6CFC6F}" srcOrd="0" destOrd="0" presId="urn:microsoft.com/office/officeart/2005/8/layout/list1"/>
    <dgm:cxn modelId="{59B4AA39-CE33-4218-9EF7-A76DE7CDBCE4}" srcId="{0540BDCC-FC64-4F04-B305-FED1686A0822}" destId="{0401C9C9-1446-45D5-B683-6F9FFA181410}" srcOrd="0" destOrd="0" parTransId="{C2460CEF-E7AE-4E4A-AA03-710331FFD567}" sibTransId="{6EF03B95-AF27-4592-8885-8B66B3A476D3}"/>
    <dgm:cxn modelId="{09E52192-4953-4DBF-8586-B391A8F0D637}" type="presOf" srcId="{CE305C29-CF68-44A3-88A2-0F613A147ED3}" destId="{41626F2B-F3B8-40E3-AF1D-8782F8038403}" srcOrd="0" destOrd="0" presId="urn:microsoft.com/office/officeart/2005/8/layout/list1"/>
    <dgm:cxn modelId="{91763044-3ED2-4457-A0E4-C4BDF3C4A1D8}" type="presOf" srcId="{0FF88CCB-588A-4821-A44E-AF74833112D6}" destId="{4549CC0C-CEF7-404E-82CE-C92E01A0B548}" srcOrd="0" destOrd="2" presId="urn:microsoft.com/office/officeart/2005/8/layout/list1"/>
    <dgm:cxn modelId="{ECDB4665-48B7-4B5D-8E32-0D8496D1A3A5}" type="presOf" srcId="{0401C9C9-1446-45D5-B683-6F9FFA181410}" destId="{7FE294ED-7E56-4CF3-BFBB-2CE170E6E799}" srcOrd="0" destOrd="0" presId="urn:microsoft.com/office/officeart/2005/8/layout/list1"/>
    <dgm:cxn modelId="{13A6CBCC-4F28-4AAE-85A2-358A0FE89465}" type="presOf" srcId="{AE574C3C-E136-4CB1-8F8F-C6D79F1DAFAD}" destId="{7FE294ED-7E56-4CF3-BFBB-2CE170E6E799}" srcOrd="0" destOrd="3" presId="urn:microsoft.com/office/officeart/2005/8/layout/list1"/>
    <dgm:cxn modelId="{398BA720-77A1-4554-8E38-EC95E2131BF4}" srcId="{CE305C29-CF68-44A3-88A2-0F613A147ED3}" destId="{7121EB40-40D1-4C60-B95F-0353275F3B47}" srcOrd="2" destOrd="0" parTransId="{8E6AD6F8-1975-4272-94BE-8BDD71BE8CF8}" sibTransId="{120ADAB2-39F6-4410-9382-4F22C9E88750}"/>
    <dgm:cxn modelId="{D21D7288-0A1A-467A-8A6B-3ABD341C120C}" srcId="{E96B4197-D960-4D33-A079-EDC519C0EED1}" destId="{0FF88CCB-588A-4821-A44E-AF74833112D6}" srcOrd="2" destOrd="0" parTransId="{35DB14A9-5226-4912-8955-799EF1B8E910}" sibTransId="{C990CDCB-6A7E-4BA3-B259-879425A7629F}"/>
    <dgm:cxn modelId="{12A1CAF0-E5B5-4AAD-B8DF-CD8308000C83}" srcId="{CE305C29-CF68-44A3-88A2-0F613A147ED3}" destId="{24AD9FEC-904E-48E5-AF74-64219390B8A8}" srcOrd="1" destOrd="0" parTransId="{5F9B13E3-2E6D-4B0F-A6B0-C2B6E3B49144}" sibTransId="{4ABE4F39-21CF-4512-9483-75D55BFD33EC}"/>
    <dgm:cxn modelId="{630AB664-00AD-4FA7-B430-9E4403DF1EBB}" srcId="{46A73FE4-C2A4-4536-9164-41A1EE99097E}" destId="{0540BDCC-FC64-4F04-B305-FED1686A0822}" srcOrd="2" destOrd="0" parTransId="{FAF24CA2-71E8-48E9-B5FE-70BA9E85CE71}" sibTransId="{65595DFD-F53C-455C-AEC2-4CDF4598C3A4}"/>
    <dgm:cxn modelId="{ACC212AD-977E-4C8A-9FCC-E2D6174340CD}" type="presOf" srcId="{7121EB40-40D1-4C60-B95F-0353275F3B47}" destId="{C5A2CEEC-9304-4E70-B5FE-9945E4631E11}" srcOrd="0" destOrd="2" presId="urn:microsoft.com/office/officeart/2005/8/layout/list1"/>
    <dgm:cxn modelId="{CED84B8D-196D-429A-9C8D-CD82E96AF703}" srcId="{46A73FE4-C2A4-4536-9164-41A1EE99097E}" destId="{CE305C29-CF68-44A3-88A2-0F613A147ED3}" srcOrd="0" destOrd="0" parTransId="{51C2ADC3-E418-43E2-835E-D8ED42806233}" sibTransId="{C83155FA-2864-4572-BACC-AC1CC8F8604C}"/>
    <dgm:cxn modelId="{98B67DD7-2253-46E7-851B-2EAF62562963}" type="presOf" srcId="{24AD9FEC-904E-48E5-AF74-64219390B8A8}" destId="{C5A2CEEC-9304-4E70-B5FE-9945E4631E11}" srcOrd="0" destOrd="1" presId="urn:microsoft.com/office/officeart/2005/8/layout/list1"/>
    <dgm:cxn modelId="{791CE9E7-3F6E-4B01-94CC-671AF82D004D}" type="presParOf" srcId="{06EAC9AC-D5F8-47C1-AAE5-7CF43F6CFC6F}" destId="{AEEF4CA4-9555-4472-AD2E-F39F79EF55FC}" srcOrd="0" destOrd="0" presId="urn:microsoft.com/office/officeart/2005/8/layout/list1"/>
    <dgm:cxn modelId="{109F6182-BA60-4FFC-96C9-FEC4E0A2FE68}" type="presParOf" srcId="{AEEF4CA4-9555-4472-AD2E-F39F79EF55FC}" destId="{41626F2B-F3B8-40E3-AF1D-8782F8038403}" srcOrd="0" destOrd="0" presId="urn:microsoft.com/office/officeart/2005/8/layout/list1"/>
    <dgm:cxn modelId="{159AE022-A31D-4B44-AEF9-E0532A4B58ED}" type="presParOf" srcId="{AEEF4CA4-9555-4472-AD2E-F39F79EF55FC}" destId="{ECB74F42-ED26-4BA1-9511-35627B472604}" srcOrd="1" destOrd="0" presId="urn:microsoft.com/office/officeart/2005/8/layout/list1"/>
    <dgm:cxn modelId="{29D4B9AF-BF29-41FA-8C9D-81108241C6AB}" type="presParOf" srcId="{06EAC9AC-D5F8-47C1-AAE5-7CF43F6CFC6F}" destId="{465DC81D-9B3C-4BBD-97B9-07140CCE266C}" srcOrd="1" destOrd="0" presId="urn:microsoft.com/office/officeart/2005/8/layout/list1"/>
    <dgm:cxn modelId="{699BB200-18B9-4A66-B545-88FAD08353DF}" type="presParOf" srcId="{06EAC9AC-D5F8-47C1-AAE5-7CF43F6CFC6F}" destId="{C5A2CEEC-9304-4E70-B5FE-9945E4631E11}" srcOrd="2" destOrd="0" presId="urn:microsoft.com/office/officeart/2005/8/layout/list1"/>
    <dgm:cxn modelId="{3FDCB405-9B4B-4C92-AE20-60B81AD6A948}" type="presParOf" srcId="{06EAC9AC-D5F8-47C1-AAE5-7CF43F6CFC6F}" destId="{010E2227-A3F0-4840-8A06-EEDD4D9D974B}" srcOrd="3" destOrd="0" presId="urn:microsoft.com/office/officeart/2005/8/layout/list1"/>
    <dgm:cxn modelId="{62246E85-3CAD-46EC-9436-0C868DF9FE07}" type="presParOf" srcId="{06EAC9AC-D5F8-47C1-AAE5-7CF43F6CFC6F}" destId="{5E6B3918-E41D-4414-8B20-698F76C23EAC}" srcOrd="4" destOrd="0" presId="urn:microsoft.com/office/officeart/2005/8/layout/list1"/>
    <dgm:cxn modelId="{385FA6B1-F732-45CB-9C00-B0D65D95DE28}" type="presParOf" srcId="{5E6B3918-E41D-4414-8B20-698F76C23EAC}" destId="{A8251948-ABB2-4264-BCD1-F07DF92940B0}" srcOrd="0" destOrd="0" presId="urn:microsoft.com/office/officeart/2005/8/layout/list1"/>
    <dgm:cxn modelId="{15DA391F-C926-421D-8AD8-A5873E9377EC}" type="presParOf" srcId="{5E6B3918-E41D-4414-8B20-698F76C23EAC}" destId="{F713E73A-99D2-4B76-8215-7F08299686B9}" srcOrd="1" destOrd="0" presId="urn:microsoft.com/office/officeart/2005/8/layout/list1"/>
    <dgm:cxn modelId="{6ACC9BE5-2B49-4711-A33C-0A2DD6F21FE3}" type="presParOf" srcId="{06EAC9AC-D5F8-47C1-AAE5-7CF43F6CFC6F}" destId="{1EB9747A-BF7C-4788-A56D-1429999E7830}" srcOrd="5" destOrd="0" presId="urn:microsoft.com/office/officeart/2005/8/layout/list1"/>
    <dgm:cxn modelId="{5E23A565-AC17-480F-B62E-1DD73DC8AF91}" type="presParOf" srcId="{06EAC9AC-D5F8-47C1-AAE5-7CF43F6CFC6F}" destId="{4549CC0C-CEF7-404E-82CE-C92E01A0B548}" srcOrd="6" destOrd="0" presId="urn:microsoft.com/office/officeart/2005/8/layout/list1"/>
    <dgm:cxn modelId="{F71CC3EB-C8A6-4640-873F-4805832BB105}" type="presParOf" srcId="{06EAC9AC-D5F8-47C1-AAE5-7CF43F6CFC6F}" destId="{DFB1AE40-1838-4154-BAB4-8E9848EA8770}" srcOrd="7" destOrd="0" presId="urn:microsoft.com/office/officeart/2005/8/layout/list1"/>
    <dgm:cxn modelId="{96727CA5-F7B8-400A-BB61-E96C3D451776}" type="presParOf" srcId="{06EAC9AC-D5F8-47C1-AAE5-7CF43F6CFC6F}" destId="{6F3E2E10-8E53-4754-87C7-F44CF9A163A3}" srcOrd="8" destOrd="0" presId="urn:microsoft.com/office/officeart/2005/8/layout/list1"/>
    <dgm:cxn modelId="{0CF1BCA3-7678-4A64-81CB-3F5CF9247C76}" type="presParOf" srcId="{6F3E2E10-8E53-4754-87C7-F44CF9A163A3}" destId="{B486FB60-C699-4780-82F3-5D83F34AAB27}" srcOrd="0" destOrd="0" presId="urn:microsoft.com/office/officeart/2005/8/layout/list1"/>
    <dgm:cxn modelId="{49960046-CBE9-419F-A064-46CC2BBB5425}" type="presParOf" srcId="{6F3E2E10-8E53-4754-87C7-F44CF9A163A3}" destId="{DB91A1DC-6CBD-4AF9-A311-ABC80D058390}" srcOrd="1" destOrd="0" presId="urn:microsoft.com/office/officeart/2005/8/layout/list1"/>
    <dgm:cxn modelId="{5D1348A4-54DC-47FA-B4EF-69E7D645BE54}" type="presParOf" srcId="{06EAC9AC-D5F8-47C1-AAE5-7CF43F6CFC6F}" destId="{9A95F659-9A50-47D7-9A6A-84F4EFB65CD2}" srcOrd="9" destOrd="0" presId="urn:microsoft.com/office/officeart/2005/8/layout/list1"/>
    <dgm:cxn modelId="{CFC0A8D7-5C3B-494A-89F8-67BCC47FE034}" type="presParOf" srcId="{06EAC9AC-D5F8-47C1-AAE5-7CF43F6CFC6F}" destId="{7FE294ED-7E56-4CF3-BFBB-2CE170E6E79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037C78-D2E8-42D5-93F2-E4A900DB078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AD575A6-95E0-4295-A8BC-A5C4FB0611B5}">
      <dgm:prSet phldrT="[Texto]"/>
      <dgm:spPr/>
      <dgm:t>
        <a:bodyPr/>
        <a:lstStyle/>
        <a:p>
          <a:r>
            <a:rPr lang="es-AR" dirty="0" smtClean="0"/>
            <a:t>Entorno</a:t>
          </a:r>
          <a:endParaRPr lang="es-AR" dirty="0"/>
        </a:p>
      </dgm:t>
    </dgm:pt>
    <dgm:pt modelId="{2BD6D4D4-5A4F-4B75-B113-3768C6ACFC39}" type="parTrans" cxnId="{92718CE4-E435-42DD-B745-63EC2108196E}">
      <dgm:prSet/>
      <dgm:spPr/>
      <dgm:t>
        <a:bodyPr/>
        <a:lstStyle/>
        <a:p>
          <a:endParaRPr lang="es-AR"/>
        </a:p>
      </dgm:t>
    </dgm:pt>
    <dgm:pt modelId="{72F586B3-7BAF-4C5F-841D-FDD4685EAE59}" type="sibTrans" cxnId="{92718CE4-E435-42DD-B745-63EC2108196E}">
      <dgm:prSet/>
      <dgm:spPr/>
      <dgm:t>
        <a:bodyPr/>
        <a:lstStyle/>
        <a:p>
          <a:endParaRPr lang="es-AR"/>
        </a:p>
      </dgm:t>
    </dgm:pt>
    <dgm:pt modelId="{E0A89F24-6422-4543-80D6-1E3964E6DA54}">
      <dgm:prSet phldrT="[Texto]"/>
      <dgm:spPr/>
      <dgm:t>
        <a:bodyPr/>
        <a:lstStyle/>
        <a:p>
          <a:r>
            <a:rPr lang="es-AR" dirty="0" smtClean="0"/>
            <a:t>Objetivos</a:t>
          </a:r>
          <a:endParaRPr lang="es-AR" dirty="0"/>
        </a:p>
      </dgm:t>
    </dgm:pt>
    <dgm:pt modelId="{86E0F9F9-A097-4FA1-A14E-DA5FB8089551}" type="parTrans" cxnId="{DFDA16C6-0AEB-4E63-8059-0EE1A71541A0}">
      <dgm:prSet/>
      <dgm:spPr/>
      <dgm:t>
        <a:bodyPr/>
        <a:lstStyle/>
        <a:p>
          <a:endParaRPr lang="es-AR"/>
        </a:p>
      </dgm:t>
    </dgm:pt>
    <dgm:pt modelId="{092E31EA-CE3D-4BEF-BB48-930548FBC89A}" type="sibTrans" cxnId="{DFDA16C6-0AEB-4E63-8059-0EE1A71541A0}">
      <dgm:prSet/>
      <dgm:spPr/>
      <dgm:t>
        <a:bodyPr/>
        <a:lstStyle/>
        <a:p>
          <a:endParaRPr lang="es-AR"/>
        </a:p>
      </dgm:t>
    </dgm:pt>
    <dgm:pt modelId="{ED0D54FA-5E0C-45E5-B9C2-C37869B111D4}">
      <dgm:prSet phldrT="[Texto]"/>
      <dgm:spPr>
        <a:solidFill>
          <a:srgbClr val="FF0000"/>
        </a:solidFill>
      </dgm:spPr>
      <dgm:t>
        <a:bodyPr/>
        <a:lstStyle/>
        <a:p>
          <a:r>
            <a:rPr lang="es-AR" b="1" dirty="0" smtClean="0"/>
            <a:t>Plan de marketing (4P)</a:t>
          </a:r>
          <a:endParaRPr lang="es-AR" b="1" dirty="0"/>
        </a:p>
      </dgm:t>
    </dgm:pt>
    <dgm:pt modelId="{EDB9F674-4E16-48A8-A9B8-8B86E41A60F0}" type="parTrans" cxnId="{B73958FE-1A61-4B8C-8928-B7D82C0026B2}">
      <dgm:prSet/>
      <dgm:spPr/>
      <dgm:t>
        <a:bodyPr/>
        <a:lstStyle/>
        <a:p>
          <a:endParaRPr lang="es-AR"/>
        </a:p>
      </dgm:t>
    </dgm:pt>
    <dgm:pt modelId="{79EADB13-C9EF-4498-9065-C2637DA1CB7F}" type="sibTrans" cxnId="{B73958FE-1A61-4B8C-8928-B7D82C0026B2}">
      <dgm:prSet/>
      <dgm:spPr/>
      <dgm:t>
        <a:bodyPr/>
        <a:lstStyle/>
        <a:p>
          <a:endParaRPr lang="es-AR"/>
        </a:p>
      </dgm:t>
    </dgm:pt>
    <dgm:pt modelId="{F7EFD77A-BB5D-4EF1-B4D9-FBBA8909F4E1}">
      <dgm:prSet phldrT="[Texto]"/>
      <dgm:spPr/>
      <dgm:t>
        <a:bodyPr/>
        <a:lstStyle/>
        <a:p>
          <a:r>
            <a:rPr lang="es-AR" dirty="0" smtClean="0"/>
            <a:t>La demanda dejó de expandirse</a:t>
          </a:r>
          <a:endParaRPr lang="es-AR" dirty="0"/>
        </a:p>
      </dgm:t>
    </dgm:pt>
    <dgm:pt modelId="{C2E9C1DF-5027-470B-B9DA-F7E68AD89AC2}" type="parTrans" cxnId="{2E002C6F-B30A-41D5-9FAD-CACB971BEEC2}">
      <dgm:prSet/>
      <dgm:spPr/>
    </dgm:pt>
    <dgm:pt modelId="{E2CF697D-ABE8-4B6F-8F57-125DDE3B77CF}" type="sibTrans" cxnId="{2E002C6F-B30A-41D5-9FAD-CACB971BEEC2}">
      <dgm:prSet/>
      <dgm:spPr/>
    </dgm:pt>
    <dgm:pt modelId="{3AFE633B-13D8-44F4-BF84-901B4FC31BCE}">
      <dgm:prSet phldrT="[Texto]"/>
      <dgm:spPr/>
      <dgm:t>
        <a:bodyPr/>
        <a:lstStyle/>
        <a:p>
          <a:r>
            <a:rPr lang="es-AR" dirty="0" smtClean="0"/>
            <a:t>Mercados </a:t>
          </a:r>
          <a:r>
            <a:rPr lang="es-AR" dirty="0" err="1" smtClean="0"/>
            <a:t>hipersegmentados</a:t>
          </a:r>
          <a:r>
            <a:rPr lang="es-AR" dirty="0" smtClean="0"/>
            <a:t> que se </a:t>
          </a:r>
          <a:r>
            <a:rPr lang="es-AR" dirty="0" err="1" smtClean="0"/>
            <a:t>oligopolizan</a:t>
          </a:r>
          <a:endParaRPr lang="es-AR" dirty="0"/>
        </a:p>
      </dgm:t>
    </dgm:pt>
    <dgm:pt modelId="{6DEE5568-EEA0-4AB2-B621-47BE2C106780}" type="parTrans" cxnId="{2E86BA27-D41E-4315-B623-A8D83B5FD6E6}">
      <dgm:prSet/>
      <dgm:spPr/>
    </dgm:pt>
    <dgm:pt modelId="{AFF046E7-A9FB-48E2-9CC3-62B2FBDB9F54}" type="sibTrans" cxnId="{2E86BA27-D41E-4315-B623-A8D83B5FD6E6}">
      <dgm:prSet/>
      <dgm:spPr/>
    </dgm:pt>
    <dgm:pt modelId="{C35B549C-AD21-4280-A6C3-41EC11382801}">
      <dgm:prSet phldrT="[Texto]"/>
      <dgm:spPr/>
      <dgm:t>
        <a:bodyPr/>
        <a:lstStyle/>
        <a:p>
          <a:r>
            <a:rPr lang="es-AR" dirty="0" smtClean="0"/>
            <a:t>La tecnología está generalizada y accesible</a:t>
          </a:r>
          <a:endParaRPr lang="es-AR" dirty="0"/>
        </a:p>
      </dgm:t>
    </dgm:pt>
    <dgm:pt modelId="{02988880-513D-4825-AFB3-2A85BF80E56F}" type="parTrans" cxnId="{C2BF5135-F6D6-4C69-A459-C4B11CB3731A}">
      <dgm:prSet/>
      <dgm:spPr/>
    </dgm:pt>
    <dgm:pt modelId="{64799061-1E02-49A8-9A06-6D2B424B644E}" type="sibTrans" cxnId="{C2BF5135-F6D6-4C69-A459-C4B11CB3731A}">
      <dgm:prSet/>
      <dgm:spPr/>
    </dgm:pt>
    <dgm:pt modelId="{689B51F7-B73A-4023-BD32-239056D2800A}">
      <dgm:prSet phldrT="[Texto]"/>
      <dgm:spPr/>
      <dgm:t>
        <a:bodyPr/>
        <a:lstStyle/>
        <a:p>
          <a:r>
            <a:rPr lang="es-AR" dirty="0" smtClean="0"/>
            <a:t>Diferenciación de producto</a:t>
          </a:r>
          <a:endParaRPr lang="es-AR" dirty="0"/>
        </a:p>
      </dgm:t>
    </dgm:pt>
    <dgm:pt modelId="{D4A9E024-FE10-4E88-A21D-3F46529363DB}" type="parTrans" cxnId="{841EA36E-F9E4-42D0-BF58-4BDCCF14F385}">
      <dgm:prSet/>
      <dgm:spPr/>
    </dgm:pt>
    <dgm:pt modelId="{667C08F7-0DB6-4376-AB22-3CE173F87C27}" type="sibTrans" cxnId="{841EA36E-F9E4-42D0-BF58-4BDCCF14F385}">
      <dgm:prSet/>
      <dgm:spPr/>
    </dgm:pt>
    <dgm:pt modelId="{E5DD4623-4957-45A4-8983-8FCE0E0A0683}">
      <dgm:prSet phldrT="[Texto]"/>
      <dgm:spPr/>
      <dgm:t>
        <a:bodyPr/>
        <a:lstStyle/>
        <a:p>
          <a:r>
            <a:rPr lang="es-AR" dirty="0" smtClean="0"/>
            <a:t>Búsqueda de nuevos nichos o nuevos usos del producto</a:t>
          </a:r>
          <a:endParaRPr lang="es-AR" dirty="0"/>
        </a:p>
      </dgm:t>
    </dgm:pt>
    <dgm:pt modelId="{B38EAE54-9F2D-4B28-9D68-F76E9F096429}" type="parTrans" cxnId="{83C22887-3491-45FA-8DBA-9A6484C12063}">
      <dgm:prSet/>
      <dgm:spPr/>
    </dgm:pt>
    <dgm:pt modelId="{1526349A-D1D1-4DCB-98DD-669CAD39DA50}" type="sibTrans" cxnId="{83C22887-3491-45FA-8DBA-9A6484C12063}">
      <dgm:prSet/>
      <dgm:spPr/>
    </dgm:pt>
    <dgm:pt modelId="{F4879333-CB6C-459C-B45D-AC9B893E77EF}">
      <dgm:prSet phldrT="[Texto]"/>
      <dgm:spPr/>
      <dgm:t>
        <a:bodyPr/>
        <a:lstStyle/>
        <a:p>
          <a:r>
            <a:rPr lang="es-AR" dirty="0" smtClean="0"/>
            <a:t>La ventaja competitiva reside en otras variables</a:t>
          </a:r>
          <a:endParaRPr lang="es-AR" dirty="0"/>
        </a:p>
      </dgm:t>
    </dgm:pt>
    <dgm:pt modelId="{6BE59B75-3DDB-4D17-B9DE-CCE64CB600C5}" type="parTrans" cxnId="{FCA5351D-A262-41D3-8C33-089BA2458BAD}">
      <dgm:prSet/>
      <dgm:spPr/>
    </dgm:pt>
    <dgm:pt modelId="{0C4C8CDE-176F-4D72-B2D8-A54FDEEF7734}" type="sibTrans" cxnId="{FCA5351D-A262-41D3-8C33-089BA2458BAD}">
      <dgm:prSet/>
      <dgm:spPr/>
    </dgm:pt>
    <dgm:pt modelId="{2182C94A-BFFA-48C8-82D5-841917176185}">
      <dgm:prSet phldrT="[Texto]"/>
      <dgm:spPr/>
      <dgm:t>
        <a:bodyPr/>
        <a:lstStyle/>
        <a:p>
          <a:r>
            <a:rPr lang="es-AR" b="1" dirty="0" smtClean="0"/>
            <a:t>Diferenciar el </a:t>
          </a:r>
          <a:r>
            <a:rPr lang="es-AR" b="1" dirty="0" smtClean="0"/>
            <a:t>producto</a:t>
          </a:r>
          <a:endParaRPr lang="es-AR" b="1" dirty="0"/>
        </a:p>
      </dgm:t>
    </dgm:pt>
    <dgm:pt modelId="{5DD848CB-E972-4127-BA49-57F7C8367E1A}" type="parTrans" cxnId="{FBEFF39F-B719-4B05-8889-365AFD7EF7E7}">
      <dgm:prSet/>
      <dgm:spPr/>
    </dgm:pt>
    <dgm:pt modelId="{DA384D9D-925E-4EDA-812F-B218D1D3E33D}" type="sibTrans" cxnId="{FBEFF39F-B719-4B05-8889-365AFD7EF7E7}">
      <dgm:prSet/>
      <dgm:spPr/>
    </dgm:pt>
    <dgm:pt modelId="{E37849ED-F3D4-4F8C-B61A-F0BC32258F9F}">
      <dgm:prSet phldrT="[Texto]"/>
      <dgm:spPr/>
      <dgm:t>
        <a:bodyPr/>
        <a:lstStyle/>
        <a:p>
          <a:r>
            <a:rPr lang="es-AR" b="1" dirty="0" smtClean="0"/>
            <a:t>Precios a la baja</a:t>
          </a:r>
          <a:endParaRPr lang="es-AR" b="1" dirty="0"/>
        </a:p>
      </dgm:t>
    </dgm:pt>
    <dgm:pt modelId="{9B495353-13E3-4E41-ACB1-74C30E9FBFF1}" type="parTrans" cxnId="{A20178E7-1BF5-4763-A35F-797A427F8D00}">
      <dgm:prSet/>
      <dgm:spPr/>
    </dgm:pt>
    <dgm:pt modelId="{1067A3CD-3DDE-4B5D-8753-615B26C55AE5}" type="sibTrans" cxnId="{A20178E7-1BF5-4763-A35F-797A427F8D00}">
      <dgm:prSet/>
      <dgm:spPr/>
    </dgm:pt>
    <dgm:pt modelId="{FBCCEC7C-648A-4A36-83F8-F1FABC0BCCEA}">
      <dgm:prSet phldrT="[Texto]"/>
      <dgm:spPr/>
      <dgm:t>
        <a:bodyPr/>
        <a:lstStyle/>
        <a:p>
          <a:r>
            <a:rPr lang="es-AR" b="1" dirty="0" smtClean="0"/>
            <a:t>Distribución intensiva</a:t>
          </a:r>
          <a:endParaRPr lang="es-AR" b="1" dirty="0"/>
        </a:p>
      </dgm:t>
    </dgm:pt>
    <dgm:pt modelId="{AF14F8A3-FC71-47A6-83DD-F6ADC0F326C5}" type="parTrans" cxnId="{A81EC1B9-948E-4B85-89BC-83C394362E22}">
      <dgm:prSet/>
      <dgm:spPr/>
    </dgm:pt>
    <dgm:pt modelId="{573C768F-CD3F-4E59-A0AB-41E9CC131B11}" type="sibTrans" cxnId="{A81EC1B9-948E-4B85-89BC-83C394362E22}">
      <dgm:prSet/>
      <dgm:spPr/>
    </dgm:pt>
    <dgm:pt modelId="{94E32F79-9B06-4114-A966-292C2B99CE1E}">
      <dgm:prSet phldrT="[Texto]"/>
      <dgm:spPr/>
      <dgm:t>
        <a:bodyPr/>
        <a:lstStyle/>
        <a:p>
          <a:r>
            <a:rPr lang="es-AR" b="1" dirty="0" smtClean="0"/>
            <a:t>Comunicación al mercado del posicionamiento deseado</a:t>
          </a:r>
          <a:endParaRPr lang="es-AR" b="1" dirty="0"/>
        </a:p>
      </dgm:t>
    </dgm:pt>
    <dgm:pt modelId="{C9836D80-8691-47B9-928E-6A25C55F7E64}" type="parTrans" cxnId="{3AC2FD6E-4CF8-4D79-A2D5-9A1FF6940581}">
      <dgm:prSet/>
      <dgm:spPr/>
    </dgm:pt>
    <dgm:pt modelId="{8A2ABFB8-4992-48AF-B4A7-EF7DDDA0470C}" type="sibTrans" cxnId="{3AC2FD6E-4CF8-4D79-A2D5-9A1FF6940581}">
      <dgm:prSet/>
      <dgm:spPr/>
    </dgm:pt>
    <dgm:pt modelId="{E93557FE-7B10-49F1-96F3-72EDB239AF11}" type="pres">
      <dgm:prSet presAssocID="{00037C78-D2E8-42D5-93F2-E4A900DB078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E71236D-A163-4074-A0C2-CE7A7AC360AE}" type="pres">
      <dgm:prSet presAssocID="{BAD575A6-95E0-4295-A8BC-A5C4FB0611B5}" presName="parentLin" presStyleCnt="0"/>
      <dgm:spPr/>
    </dgm:pt>
    <dgm:pt modelId="{1872B76C-FDA0-495B-B8E8-5795ADA718FB}" type="pres">
      <dgm:prSet presAssocID="{BAD575A6-95E0-4295-A8BC-A5C4FB0611B5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573D7287-548A-45CA-82A8-843AB4E965BF}" type="pres">
      <dgm:prSet presAssocID="{BAD575A6-95E0-4295-A8BC-A5C4FB0611B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660F036-B3A4-4F37-BD2A-EFF499391E7D}" type="pres">
      <dgm:prSet presAssocID="{BAD575A6-95E0-4295-A8BC-A5C4FB0611B5}" presName="negativeSpace" presStyleCnt="0"/>
      <dgm:spPr/>
    </dgm:pt>
    <dgm:pt modelId="{6247DA9D-BB24-4F9F-A6FB-F9C5C6D40DD6}" type="pres">
      <dgm:prSet presAssocID="{BAD575A6-95E0-4295-A8BC-A5C4FB0611B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33B5CFC-5239-4211-A6A0-DAEFDDF9EAF5}" type="pres">
      <dgm:prSet presAssocID="{72F586B3-7BAF-4C5F-841D-FDD4685EAE59}" presName="spaceBetweenRectangles" presStyleCnt="0"/>
      <dgm:spPr/>
    </dgm:pt>
    <dgm:pt modelId="{66BB48C8-5F18-469B-B751-4DCBEB03E91E}" type="pres">
      <dgm:prSet presAssocID="{E0A89F24-6422-4543-80D6-1E3964E6DA54}" presName="parentLin" presStyleCnt="0"/>
      <dgm:spPr/>
    </dgm:pt>
    <dgm:pt modelId="{D19C6F5D-6C76-4E10-9615-B4AA022915C8}" type="pres">
      <dgm:prSet presAssocID="{E0A89F24-6422-4543-80D6-1E3964E6DA54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8F7F3C26-5231-4A97-82A5-955293EF45EC}" type="pres">
      <dgm:prSet presAssocID="{E0A89F24-6422-4543-80D6-1E3964E6DA5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3EF00D6-7276-4B49-A02A-DD643E7E2C26}" type="pres">
      <dgm:prSet presAssocID="{E0A89F24-6422-4543-80D6-1E3964E6DA54}" presName="negativeSpace" presStyleCnt="0"/>
      <dgm:spPr/>
    </dgm:pt>
    <dgm:pt modelId="{23A5DCF3-74E4-4459-9262-F48430159EF3}" type="pres">
      <dgm:prSet presAssocID="{E0A89F24-6422-4543-80D6-1E3964E6DA5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6006185-1293-44C8-A071-903F1A146A49}" type="pres">
      <dgm:prSet presAssocID="{092E31EA-CE3D-4BEF-BB48-930548FBC89A}" presName="spaceBetweenRectangles" presStyleCnt="0"/>
      <dgm:spPr/>
    </dgm:pt>
    <dgm:pt modelId="{405D5253-2FDF-479E-AC80-DE93A1789BBD}" type="pres">
      <dgm:prSet presAssocID="{ED0D54FA-5E0C-45E5-B9C2-C37869B111D4}" presName="parentLin" presStyleCnt="0"/>
      <dgm:spPr/>
    </dgm:pt>
    <dgm:pt modelId="{90EA1389-9A7F-49CA-8D7B-580E9A3E2C0F}" type="pres">
      <dgm:prSet presAssocID="{ED0D54FA-5E0C-45E5-B9C2-C37869B111D4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AF083A21-97F7-4ED5-817D-08688A8B4D6A}" type="pres">
      <dgm:prSet presAssocID="{ED0D54FA-5E0C-45E5-B9C2-C37869B111D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EDB3EEA-4CAF-4482-9D30-41855BACEA7B}" type="pres">
      <dgm:prSet presAssocID="{ED0D54FA-5E0C-45E5-B9C2-C37869B111D4}" presName="negativeSpace" presStyleCnt="0"/>
      <dgm:spPr/>
    </dgm:pt>
    <dgm:pt modelId="{973135B2-F1AC-46BC-BDFC-9435401030C6}" type="pres">
      <dgm:prSet presAssocID="{ED0D54FA-5E0C-45E5-B9C2-C37869B111D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15819E6-4ED2-47EF-9D62-4BFD9704759B}" type="presOf" srcId="{F7EFD77A-BB5D-4EF1-B4D9-FBBA8909F4E1}" destId="{6247DA9D-BB24-4F9F-A6FB-F9C5C6D40DD6}" srcOrd="0" destOrd="0" presId="urn:microsoft.com/office/officeart/2005/8/layout/list1"/>
    <dgm:cxn modelId="{92718CE4-E435-42DD-B745-63EC2108196E}" srcId="{00037C78-D2E8-42D5-93F2-E4A900DB0789}" destId="{BAD575A6-95E0-4295-A8BC-A5C4FB0611B5}" srcOrd="0" destOrd="0" parTransId="{2BD6D4D4-5A4F-4B75-B113-3768C6ACFC39}" sibTransId="{72F586B3-7BAF-4C5F-841D-FDD4685EAE59}"/>
    <dgm:cxn modelId="{DFDA16C6-0AEB-4E63-8059-0EE1A71541A0}" srcId="{00037C78-D2E8-42D5-93F2-E4A900DB0789}" destId="{E0A89F24-6422-4543-80D6-1E3964E6DA54}" srcOrd="1" destOrd="0" parTransId="{86E0F9F9-A097-4FA1-A14E-DA5FB8089551}" sibTransId="{092E31EA-CE3D-4BEF-BB48-930548FBC89A}"/>
    <dgm:cxn modelId="{2E002C6F-B30A-41D5-9FAD-CACB971BEEC2}" srcId="{BAD575A6-95E0-4295-A8BC-A5C4FB0611B5}" destId="{F7EFD77A-BB5D-4EF1-B4D9-FBBA8909F4E1}" srcOrd="0" destOrd="0" parTransId="{C2E9C1DF-5027-470B-B9DA-F7E68AD89AC2}" sibTransId="{E2CF697D-ABE8-4B6F-8F57-125DDE3B77CF}"/>
    <dgm:cxn modelId="{756E5AC9-740F-4E39-A9EE-20D95681348B}" type="presOf" srcId="{689B51F7-B73A-4023-BD32-239056D2800A}" destId="{23A5DCF3-74E4-4459-9262-F48430159EF3}" srcOrd="0" destOrd="0" presId="urn:microsoft.com/office/officeart/2005/8/layout/list1"/>
    <dgm:cxn modelId="{626DA2F0-7B9F-4A75-87FE-5AEC442B5950}" type="presOf" srcId="{94E32F79-9B06-4114-A966-292C2B99CE1E}" destId="{973135B2-F1AC-46BC-BDFC-9435401030C6}" srcOrd="0" destOrd="3" presId="urn:microsoft.com/office/officeart/2005/8/layout/list1"/>
    <dgm:cxn modelId="{A34B1956-3A5F-447B-ABDC-2EF05D3775C6}" type="presOf" srcId="{FBCCEC7C-648A-4A36-83F8-F1FABC0BCCEA}" destId="{973135B2-F1AC-46BC-BDFC-9435401030C6}" srcOrd="0" destOrd="2" presId="urn:microsoft.com/office/officeart/2005/8/layout/list1"/>
    <dgm:cxn modelId="{86D871E8-F849-49F2-8C22-433B659E5A1D}" type="presOf" srcId="{F4879333-CB6C-459C-B45D-AC9B893E77EF}" destId="{23A5DCF3-74E4-4459-9262-F48430159EF3}" srcOrd="0" destOrd="2" presId="urn:microsoft.com/office/officeart/2005/8/layout/list1"/>
    <dgm:cxn modelId="{B73958FE-1A61-4B8C-8928-B7D82C0026B2}" srcId="{00037C78-D2E8-42D5-93F2-E4A900DB0789}" destId="{ED0D54FA-5E0C-45E5-B9C2-C37869B111D4}" srcOrd="2" destOrd="0" parTransId="{EDB9F674-4E16-48A8-A9B8-8B86E41A60F0}" sibTransId="{79EADB13-C9EF-4498-9065-C2637DA1CB7F}"/>
    <dgm:cxn modelId="{E8D67EEC-BB4A-4509-812B-BDB10BC6D194}" type="presOf" srcId="{BAD575A6-95E0-4295-A8BC-A5C4FB0611B5}" destId="{573D7287-548A-45CA-82A8-843AB4E965BF}" srcOrd="1" destOrd="0" presId="urn:microsoft.com/office/officeart/2005/8/layout/list1"/>
    <dgm:cxn modelId="{974513C8-C900-4F43-81A2-B37C3F286A10}" type="presOf" srcId="{ED0D54FA-5E0C-45E5-B9C2-C37869B111D4}" destId="{AF083A21-97F7-4ED5-817D-08688A8B4D6A}" srcOrd="1" destOrd="0" presId="urn:microsoft.com/office/officeart/2005/8/layout/list1"/>
    <dgm:cxn modelId="{A6F14CF0-34E7-4AA7-B3BB-960D453906F7}" type="presOf" srcId="{E0A89F24-6422-4543-80D6-1E3964E6DA54}" destId="{8F7F3C26-5231-4A97-82A5-955293EF45EC}" srcOrd="1" destOrd="0" presId="urn:microsoft.com/office/officeart/2005/8/layout/list1"/>
    <dgm:cxn modelId="{9FA456E8-65CD-45F6-B25E-38475004FFDE}" type="presOf" srcId="{BAD575A6-95E0-4295-A8BC-A5C4FB0611B5}" destId="{1872B76C-FDA0-495B-B8E8-5795ADA718FB}" srcOrd="0" destOrd="0" presId="urn:microsoft.com/office/officeart/2005/8/layout/list1"/>
    <dgm:cxn modelId="{88711253-A548-4A68-B63E-10834072C1E0}" type="presOf" srcId="{C35B549C-AD21-4280-A6C3-41EC11382801}" destId="{6247DA9D-BB24-4F9F-A6FB-F9C5C6D40DD6}" srcOrd="0" destOrd="2" presId="urn:microsoft.com/office/officeart/2005/8/layout/list1"/>
    <dgm:cxn modelId="{3AC2FD6E-4CF8-4D79-A2D5-9A1FF6940581}" srcId="{ED0D54FA-5E0C-45E5-B9C2-C37869B111D4}" destId="{94E32F79-9B06-4114-A966-292C2B99CE1E}" srcOrd="3" destOrd="0" parTransId="{C9836D80-8691-47B9-928E-6A25C55F7E64}" sibTransId="{8A2ABFB8-4992-48AF-B4A7-EF7DDDA0470C}"/>
    <dgm:cxn modelId="{FBEFF39F-B719-4B05-8889-365AFD7EF7E7}" srcId="{ED0D54FA-5E0C-45E5-B9C2-C37869B111D4}" destId="{2182C94A-BFFA-48C8-82D5-841917176185}" srcOrd="0" destOrd="0" parTransId="{5DD848CB-E972-4127-BA49-57F7C8367E1A}" sibTransId="{DA384D9D-925E-4EDA-812F-B218D1D3E33D}"/>
    <dgm:cxn modelId="{C2BF5135-F6D6-4C69-A459-C4B11CB3731A}" srcId="{BAD575A6-95E0-4295-A8BC-A5C4FB0611B5}" destId="{C35B549C-AD21-4280-A6C3-41EC11382801}" srcOrd="2" destOrd="0" parTransId="{02988880-513D-4825-AFB3-2A85BF80E56F}" sibTransId="{64799061-1E02-49A8-9A06-6D2B424B644E}"/>
    <dgm:cxn modelId="{FAB30230-737F-4DEF-AA1E-14FA16092C98}" type="presOf" srcId="{E37849ED-F3D4-4F8C-B61A-F0BC32258F9F}" destId="{973135B2-F1AC-46BC-BDFC-9435401030C6}" srcOrd="0" destOrd="1" presId="urn:microsoft.com/office/officeart/2005/8/layout/list1"/>
    <dgm:cxn modelId="{3ACD7C41-D189-4D7B-8220-4870AFE582B1}" type="presOf" srcId="{3AFE633B-13D8-44F4-BF84-901B4FC31BCE}" destId="{6247DA9D-BB24-4F9F-A6FB-F9C5C6D40DD6}" srcOrd="0" destOrd="1" presId="urn:microsoft.com/office/officeart/2005/8/layout/list1"/>
    <dgm:cxn modelId="{2E86BA27-D41E-4315-B623-A8D83B5FD6E6}" srcId="{BAD575A6-95E0-4295-A8BC-A5C4FB0611B5}" destId="{3AFE633B-13D8-44F4-BF84-901B4FC31BCE}" srcOrd="1" destOrd="0" parTransId="{6DEE5568-EEA0-4AB2-B621-47BE2C106780}" sibTransId="{AFF046E7-A9FB-48E2-9CC3-62B2FBDB9F54}"/>
    <dgm:cxn modelId="{A20178E7-1BF5-4763-A35F-797A427F8D00}" srcId="{ED0D54FA-5E0C-45E5-B9C2-C37869B111D4}" destId="{E37849ED-F3D4-4F8C-B61A-F0BC32258F9F}" srcOrd="1" destOrd="0" parTransId="{9B495353-13E3-4E41-ACB1-74C30E9FBFF1}" sibTransId="{1067A3CD-3DDE-4B5D-8753-615B26C55AE5}"/>
    <dgm:cxn modelId="{B3D7DDE1-6FEF-415D-8DE0-CBA78B28324F}" type="presOf" srcId="{00037C78-D2E8-42D5-93F2-E4A900DB0789}" destId="{E93557FE-7B10-49F1-96F3-72EDB239AF11}" srcOrd="0" destOrd="0" presId="urn:microsoft.com/office/officeart/2005/8/layout/list1"/>
    <dgm:cxn modelId="{FCA5351D-A262-41D3-8C33-089BA2458BAD}" srcId="{E0A89F24-6422-4543-80D6-1E3964E6DA54}" destId="{F4879333-CB6C-459C-B45D-AC9B893E77EF}" srcOrd="2" destOrd="0" parTransId="{6BE59B75-3DDB-4D17-B9DE-CCE64CB600C5}" sibTransId="{0C4C8CDE-176F-4D72-B2D8-A54FDEEF7734}"/>
    <dgm:cxn modelId="{E46225C8-B25F-405E-8992-6B313563F1FA}" type="presOf" srcId="{E5DD4623-4957-45A4-8983-8FCE0E0A0683}" destId="{23A5DCF3-74E4-4459-9262-F48430159EF3}" srcOrd="0" destOrd="1" presId="urn:microsoft.com/office/officeart/2005/8/layout/list1"/>
    <dgm:cxn modelId="{A81EC1B9-948E-4B85-89BC-83C394362E22}" srcId="{ED0D54FA-5E0C-45E5-B9C2-C37869B111D4}" destId="{FBCCEC7C-648A-4A36-83F8-F1FABC0BCCEA}" srcOrd="2" destOrd="0" parTransId="{AF14F8A3-FC71-47A6-83DD-F6ADC0F326C5}" sibTransId="{573C768F-CD3F-4E59-A0AB-41E9CC131B11}"/>
    <dgm:cxn modelId="{57E27E09-F361-4276-88F9-DE953BBE5F1E}" type="presOf" srcId="{E0A89F24-6422-4543-80D6-1E3964E6DA54}" destId="{D19C6F5D-6C76-4E10-9615-B4AA022915C8}" srcOrd="0" destOrd="0" presId="urn:microsoft.com/office/officeart/2005/8/layout/list1"/>
    <dgm:cxn modelId="{841EA36E-F9E4-42D0-BF58-4BDCCF14F385}" srcId="{E0A89F24-6422-4543-80D6-1E3964E6DA54}" destId="{689B51F7-B73A-4023-BD32-239056D2800A}" srcOrd="0" destOrd="0" parTransId="{D4A9E024-FE10-4E88-A21D-3F46529363DB}" sibTransId="{667C08F7-0DB6-4376-AB22-3CE173F87C27}"/>
    <dgm:cxn modelId="{81425DC3-1D33-4F27-AC33-F694B5304D79}" type="presOf" srcId="{2182C94A-BFFA-48C8-82D5-841917176185}" destId="{973135B2-F1AC-46BC-BDFC-9435401030C6}" srcOrd="0" destOrd="0" presId="urn:microsoft.com/office/officeart/2005/8/layout/list1"/>
    <dgm:cxn modelId="{83C22887-3491-45FA-8DBA-9A6484C12063}" srcId="{E0A89F24-6422-4543-80D6-1E3964E6DA54}" destId="{E5DD4623-4957-45A4-8983-8FCE0E0A0683}" srcOrd="1" destOrd="0" parTransId="{B38EAE54-9F2D-4B28-9D68-F76E9F096429}" sibTransId="{1526349A-D1D1-4DCB-98DD-669CAD39DA50}"/>
    <dgm:cxn modelId="{D9B064F2-9783-41E9-8B76-8F0A63C40E4A}" type="presOf" srcId="{ED0D54FA-5E0C-45E5-B9C2-C37869B111D4}" destId="{90EA1389-9A7F-49CA-8D7B-580E9A3E2C0F}" srcOrd="0" destOrd="0" presId="urn:microsoft.com/office/officeart/2005/8/layout/list1"/>
    <dgm:cxn modelId="{6A2828B3-4C40-4CF2-9707-2E2AD1D78685}" type="presParOf" srcId="{E93557FE-7B10-49F1-96F3-72EDB239AF11}" destId="{4E71236D-A163-4074-A0C2-CE7A7AC360AE}" srcOrd="0" destOrd="0" presId="urn:microsoft.com/office/officeart/2005/8/layout/list1"/>
    <dgm:cxn modelId="{F479AD5C-77C8-4C80-B8E1-C89A233EFD54}" type="presParOf" srcId="{4E71236D-A163-4074-A0C2-CE7A7AC360AE}" destId="{1872B76C-FDA0-495B-B8E8-5795ADA718FB}" srcOrd="0" destOrd="0" presId="urn:microsoft.com/office/officeart/2005/8/layout/list1"/>
    <dgm:cxn modelId="{43D60B6D-9A2F-4957-A175-4B6263AAFAEF}" type="presParOf" srcId="{4E71236D-A163-4074-A0C2-CE7A7AC360AE}" destId="{573D7287-548A-45CA-82A8-843AB4E965BF}" srcOrd="1" destOrd="0" presId="urn:microsoft.com/office/officeart/2005/8/layout/list1"/>
    <dgm:cxn modelId="{88AB38DF-2F9A-4F5D-8DBB-9098E6EC38E9}" type="presParOf" srcId="{E93557FE-7B10-49F1-96F3-72EDB239AF11}" destId="{7660F036-B3A4-4F37-BD2A-EFF499391E7D}" srcOrd="1" destOrd="0" presId="urn:microsoft.com/office/officeart/2005/8/layout/list1"/>
    <dgm:cxn modelId="{A32B99F9-05C9-4165-BA42-96EBD49FD1A2}" type="presParOf" srcId="{E93557FE-7B10-49F1-96F3-72EDB239AF11}" destId="{6247DA9D-BB24-4F9F-A6FB-F9C5C6D40DD6}" srcOrd="2" destOrd="0" presId="urn:microsoft.com/office/officeart/2005/8/layout/list1"/>
    <dgm:cxn modelId="{193B04CC-BAA0-4505-9866-0FA0F567CB77}" type="presParOf" srcId="{E93557FE-7B10-49F1-96F3-72EDB239AF11}" destId="{C33B5CFC-5239-4211-A6A0-DAEFDDF9EAF5}" srcOrd="3" destOrd="0" presId="urn:microsoft.com/office/officeart/2005/8/layout/list1"/>
    <dgm:cxn modelId="{9E830F0B-999E-4393-97F4-DD41A0D58EEE}" type="presParOf" srcId="{E93557FE-7B10-49F1-96F3-72EDB239AF11}" destId="{66BB48C8-5F18-469B-B751-4DCBEB03E91E}" srcOrd="4" destOrd="0" presId="urn:microsoft.com/office/officeart/2005/8/layout/list1"/>
    <dgm:cxn modelId="{95A52201-F9AC-42D0-991E-DEB5C80C57EF}" type="presParOf" srcId="{66BB48C8-5F18-469B-B751-4DCBEB03E91E}" destId="{D19C6F5D-6C76-4E10-9615-B4AA022915C8}" srcOrd="0" destOrd="0" presId="urn:microsoft.com/office/officeart/2005/8/layout/list1"/>
    <dgm:cxn modelId="{33CDCA47-C5F4-4C64-91E5-898D01CABC78}" type="presParOf" srcId="{66BB48C8-5F18-469B-B751-4DCBEB03E91E}" destId="{8F7F3C26-5231-4A97-82A5-955293EF45EC}" srcOrd="1" destOrd="0" presId="urn:microsoft.com/office/officeart/2005/8/layout/list1"/>
    <dgm:cxn modelId="{967CC8DB-7798-4B67-8C7D-CA36DA6370CB}" type="presParOf" srcId="{E93557FE-7B10-49F1-96F3-72EDB239AF11}" destId="{43EF00D6-7276-4B49-A02A-DD643E7E2C26}" srcOrd="5" destOrd="0" presId="urn:microsoft.com/office/officeart/2005/8/layout/list1"/>
    <dgm:cxn modelId="{B2E99FB3-11A6-4EFA-A15C-24F6C33BAE62}" type="presParOf" srcId="{E93557FE-7B10-49F1-96F3-72EDB239AF11}" destId="{23A5DCF3-74E4-4459-9262-F48430159EF3}" srcOrd="6" destOrd="0" presId="urn:microsoft.com/office/officeart/2005/8/layout/list1"/>
    <dgm:cxn modelId="{889B6AA6-19DC-415E-8079-204A5DD1286D}" type="presParOf" srcId="{E93557FE-7B10-49F1-96F3-72EDB239AF11}" destId="{C6006185-1293-44C8-A071-903F1A146A49}" srcOrd="7" destOrd="0" presId="urn:microsoft.com/office/officeart/2005/8/layout/list1"/>
    <dgm:cxn modelId="{5D71260E-30ED-418D-B481-B73C7987570B}" type="presParOf" srcId="{E93557FE-7B10-49F1-96F3-72EDB239AF11}" destId="{405D5253-2FDF-479E-AC80-DE93A1789BBD}" srcOrd="8" destOrd="0" presId="urn:microsoft.com/office/officeart/2005/8/layout/list1"/>
    <dgm:cxn modelId="{CBA2B687-3FE7-4930-9E49-2733E5FCBF7C}" type="presParOf" srcId="{405D5253-2FDF-479E-AC80-DE93A1789BBD}" destId="{90EA1389-9A7F-49CA-8D7B-580E9A3E2C0F}" srcOrd="0" destOrd="0" presId="urn:microsoft.com/office/officeart/2005/8/layout/list1"/>
    <dgm:cxn modelId="{8876E87B-B08D-4DC1-B986-3B5714EF539F}" type="presParOf" srcId="{405D5253-2FDF-479E-AC80-DE93A1789BBD}" destId="{AF083A21-97F7-4ED5-817D-08688A8B4D6A}" srcOrd="1" destOrd="0" presId="urn:microsoft.com/office/officeart/2005/8/layout/list1"/>
    <dgm:cxn modelId="{1B0FB0E9-7FEC-42A1-96E8-6CA3F7A325A5}" type="presParOf" srcId="{E93557FE-7B10-49F1-96F3-72EDB239AF11}" destId="{7EDB3EEA-4CAF-4482-9D30-41855BACEA7B}" srcOrd="9" destOrd="0" presId="urn:microsoft.com/office/officeart/2005/8/layout/list1"/>
    <dgm:cxn modelId="{9AE8C3A2-4E45-4573-BB18-CB4A13620753}" type="presParOf" srcId="{E93557FE-7B10-49F1-96F3-72EDB239AF11}" destId="{973135B2-F1AC-46BC-BDFC-9435401030C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A268FD-929F-44DE-93A3-D890354FCC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448DF5C-B0D1-4ADE-BAE0-6173FECE8813}">
      <dgm:prSet phldrT="[Texto]"/>
      <dgm:spPr/>
      <dgm:t>
        <a:bodyPr/>
        <a:lstStyle/>
        <a:p>
          <a:r>
            <a:rPr lang="es-AR" dirty="0" smtClean="0"/>
            <a:t>Entorno</a:t>
          </a:r>
          <a:endParaRPr lang="es-AR" dirty="0"/>
        </a:p>
      </dgm:t>
    </dgm:pt>
    <dgm:pt modelId="{C93C102E-58E1-438B-A4A5-1051587B2635}" type="parTrans" cxnId="{56F996BE-B9EB-41F4-94C4-80BC2B530F7D}">
      <dgm:prSet/>
      <dgm:spPr/>
      <dgm:t>
        <a:bodyPr/>
        <a:lstStyle/>
        <a:p>
          <a:endParaRPr lang="es-AR"/>
        </a:p>
      </dgm:t>
    </dgm:pt>
    <dgm:pt modelId="{F97FCFC6-5696-4305-B206-FEC9C1532253}" type="sibTrans" cxnId="{56F996BE-B9EB-41F4-94C4-80BC2B530F7D}">
      <dgm:prSet/>
      <dgm:spPr/>
      <dgm:t>
        <a:bodyPr/>
        <a:lstStyle/>
        <a:p>
          <a:endParaRPr lang="es-AR"/>
        </a:p>
      </dgm:t>
    </dgm:pt>
    <dgm:pt modelId="{A940BFD2-2F79-4360-A74C-E2990026A113}">
      <dgm:prSet phldrT="[Texto]"/>
      <dgm:spPr/>
      <dgm:t>
        <a:bodyPr/>
        <a:lstStyle/>
        <a:p>
          <a:r>
            <a:rPr lang="es-AR" dirty="0" smtClean="0"/>
            <a:t>Objetivos</a:t>
          </a:r>
          <a:endParaRPr lang="es-AR" dirty="0"/>
        </a:p>
      </dgm:t>
    </dgm:pt>
    <dgm:pt modelId="{B974A8D0-F79F-4865-9A32-B42ACDF437DD}" type="parTrans" cxnId="{734ECD4F-A626-451B-9333-05EDF9A90A51}">
      <dgm:prSet/>
      <dgm:spPr/>
      <dgm:t>
        <a:bodyPr/>
        <a:lstStyle/>
        <a:p>
          <a:endParaRPr lang="es-AR"/>
        </a:p>
      </dgm:t>
    </dgm:pt>
    <dgm:pt modelId="{E97CD235-8EC0-4EA5-ABBC-3E26B769A9D7}" type="sibTrans" cxnId="{734ECD4F-A626-451B-9333-05EDF9A90A51}">
      <dgm:prSet/>
      <dgm:spPr/>
      <dgm:t>
        <a:bodyPr/>
        <a:lstStyle/>
        <a:p>
          <a:endParaRPr lang="es-AR"/>
        </a:p>
      </dgm:t>
    </dgm:pt>
    <dgm:pt modelId="{96BFA6F5-B0A7-46ED-8482-99A442DD964A}">
      <dgm:prSet phldrT="[Texto]"/>
      <dgm:spPr>
        <a:solidFill>
          <a:srgbClr val="FF0000"/>
        </a:solidFill>
      </dgm:spPr>
      <dgm:t>
        <a:bodyPr/>
        <a:lstStyle/>
        <a:p>
          <a:r>
            <a:rPr lang="es-AR" b="1" dirty="0" smtClean="0"/>
            <a:t>Plan de marketing (4P)</a:t>
          </a:r>
          <a:endParaRPr lang="es-AR" b="1" dirty="0"/>
        </a:p>
      </dgm:t>
    </dgm:pt>
    <dgm:pt modelId="{8DC96DB8-B14F-413C-8224-CD94385B0DB7}" type="parTrans" cxnId="{C3A5C2E8-AEE9-4B1A-99B6-1E7FEF70A8DD}">
      <dgm:prSet/>
      <dgm:spPr/>
      <dgm:t>
        <a:bodyPr/>
        <a:lstStyle/>
        <a:p>
          <a:endParaRPr lang="es-AR"/>
        </a:p>
      </dgm:t>
    </dgm:pt>
    <dgm:pt modelId="{32343D42-B87D-45DA-8FC4-8A9052899002}" type="sibTrans" cxnId="{C3A5C2E8-AEE9-4B1A-99B6-1E7FEF70A8DD}">
      <dgm:prSet/>
      <dgm:spPr/>
      <dgm:t>
        <a:bodyPr/>
        <a:lstStyle/>
        <a:p>
          <a:endParaRPr lang="es-AR"/>
        </a:p>
      </dgm:t>
    </dgm:pt>
    <dgm:pt modelId="{DFFED8FE-970A-4851-A4FD-03F1FA370D6B}">
      <dgm:prSet phldrT="[Texto]"/>
      <dgm:spPr/>
      <dgm:t>
        <a:bodyPr/>
        <a:lstStyle/>
        <a:p>
          <a:r>
            <a:rPr lang="es-AR" dirty="0" smtClean="0"/>
            <a:t>Crecimiento nulo del mercado</a:t>
          </a:r>
          <a:endParaRPr lang="es-AR" dirty="0"/>
        </a:p>
      </dgm:t>
    </dgm:pt>
    <dgm:pt modelId="{251BCFF9-3704-4A30-BA0A-B5AC3DD54415}" type="parTrans" cxnId="{6BCC5D72-92FA-4D80-BC4D-128B114FDB66}">
      <dgm:prSet/>
      <dgm:spPr/>
      <dgm:t>
        <a:bodyPr/>
        <a:lstStyle/>
        <a:p>
          <a:endParaRPr lang="es-AR"/>
        </a:p>
      </dgm:t>
    </dgm:pt>
    <dgm:pt modelId="{E4A3A9B7-5456-4238-B4CF-EDB57F655697}" type="sibTrans" cxnId="{6BCC5D72-92FA-4D80-BC4D-128B114FDB66}">
      <dgm:prSet/>
      <dgm:spPr/>
      <dgm:t>
        <a:bodyPr/>
        <a:lstStyle/>
        <a:p>
          <a:endParaRPr lang="es-AR"/>
        </a:p>
      </dgm:t>
    </dgm:pt>
    <dgm:pt modelId="{5B86E186-A3DB-4058-BE45-737E1CCC3D22}">
      <dgm:prSet phldrT="[Texto]"/>
      <dgm:spPr/>
      <dgm:t>
        <a:bodyPr/>
        <a:lstStyle/>
        <a:p>
          <a:r>
            <a:rPr lang="es-AR" dirty="0" smtClean="0"/>
            <a:t>Disminución de ventas</a:t>
          </a:r>
          <a:endParaRPr lang="es-AR" dirty="0"/>
        </a:p>
      </dgm:t>
    </dgm:pt>
    <dgm:pt modelId="{B9493C9C-8354-48C4-B11F-E3F4171D4383}" type="parTrans" cxnId="{2534619F-6BC6-4A65-A35C-BBAB0ECA31B3}">
      <dgm:prSet/>
      <dgm:spPr/>
      <dgm:t>
        <a:bodyPr/>
        <a:lstStyle/>
        <a:p>
          <a:endParaRPr lang="es-AR"/>
        </a:p>
      </dgm:t>
    </dgm:pt>
    <dgm:pt modelId="{6FB040AF-0894-4A68-9CCE-7D4D974C729D}" type="sibTrans" cxnId="{2534619F-6BC6-4A65-A35C-BBAB0ECA31B3}">
      <dgm:prSet/>
      <dgm:spPr/>
      <dgm:t>
        <a:bodyPr/>
        <a:lstStyle/>
        <a:p>
          <a:endParaRPr lang="es-AR"/>
        </a:p>
      </dgm:t>
    </dgm:pt>
    <dgm:pt modelId="{3F37D3C3-2A17-49AA-9792-934BAD7EC052}">
      <dgm:prSet phldrT="[Texto]"/>
      <dgm:spPr/>
      <dgm:t>
        <a:bodyPr/>
        <a:lstStyle/>
        <a:p>
          <a:r>
            <a:rPr lang="es-AR" dirty="0" smtClean="0"/>
            <a:t>Los competidores disminuyen</a:t>
          </a:r>
          <a:endParaRPr lang="es-AR" dirty="0"/>
        </a:p>
      </dgm:t>
    </dgm:pt>
    <dgm:pt modelId="{CA7DC0E0-C9A6-45E3-A6B4-DC57DA54C3EF}" type="parTrans" cxnId="{10527783-B4EB-4A5F-BA7C-DDB207DA1581}">
      <dgm:prSet/>
      <dgm:spPr/>
      <dgm:t>
        <a:bodyPr/>
        <a:lstStyle/>
        <a:p>
          <a:endParaRPr lang="es-AR"/>
        </a:p>
      </dgm:t>
    </dgm:pt>
    <dgm:pt modelId="{FC6618DB-E4C6-4928-982D-6179D544C63C}" type="sibTrans" cxnId="{10527783-B4EB-4A5F-BA7C-DDB207DA1581}">
      <dgm:prSet/>
      <dgm:spPr/>
      <dgm:t>
        <a:bodyPr/>
        <a:lstStyle/>
        <a:p>
          <a:endParaRPr lang="es-AR"/>
        </a:p>
      </dgm:t>
    </dgm:pt>
    <dgm:pt modelId="{23B4E62A-285C-419F-B4DD-050565DFBE2B}">
      <dgm:prSet phldrT="[Texto]"/>
      <dgm:spPr/>
      <dgm:t>
        <a:bodyPr/>
        <a:lstStyle/>
        <a:p>
          <a:r>
            <a:rPr lang="es-AR" dirty="0" smtClean="0"/>
            <a:t>Grandes cambios tecnológicos</a:t>
          </a:r>
          <a:endParaRPr lang="es-AR" dirty="0"/>
        </a:p>
      </dgm:t>
    </dgm:pt>
    <dgm:pt modelId="{62912871-1FE9-4652-9515-C78BB394B248}" type="parTrans" cxnId="{6A73921F-C58F-41F4-BA0D-6D2392621D8A}">
      <dgm:prSet/>
      <dgm:spPr/>
      <dgm:t>
        <a:bodyPr/>
        <a:lstStyle/>
        <a:p>
          <a:endParaRPr lang="es-AR"/>
        </a:p>
      </dgm:t>
    </dgm:pt>
    <dgm:pt modelId="{A44B3ACB-CF75-45C9-B935-E4008B5F5EF8}" type="sibTrans" cxnId="{6A73921F-C58F-41F4-BA0D-6D2392621D8A}">
      <dgm:prSet/>
      <dgm:spPr/>
      <dgm:t>
        <a:bodyPr/>
        <a:lstStyle/>
        <a:p>
          <a:endParaRPr lang="es-AR"/>
        </a:p>
      </dgm:t>
    </dgm:pt>
    <dgm:pt modelId="{AEF5F9AD-9C43-442D-AED8-A94ECE5D7D86}">
      <dgm:prSet phldrT="[Texto]"/>
      <dgm:spPr/>
      <dgm:t>
        <a:bodyPr/>
        <a:lstStyle/>
        <a:p>
          <a:r>
            <a:rPr lang="es-AR" dirty="0" smtClean="0"/>
            <a:t>Desinvertir rápidamente</a:t>
          </a:r>
          <a:endParaRPr lang="es-AR" dirty="0"/>
        </a:p>
      </dgm:t>
    </dgm:pt>
    <dgm:pt modelId="{15DFC0F5-18B0-4900-AE16-D713032AD218}" type="parTrans" cxnId="{E08821B1-5659-485C-897E-65E06C02DEA3}">
      <dgm:prSet/>
      <dgm:spPr/>
      <dgm:t>
        <a:bodyPr/>
        <a:lstStyle/>
        <a:p>
          <a:endParaRPr lang="es-AR"/>
        </a:p>
      </dgm:t>
    </dgm:pt>
    <dgm:pt modelId="{DC04986C-D7E4-4958-A106-8CD4F23052D1}" type="sibTrans" cxnId="{E08821B1-5659-485C-897E-65E06C02DEA3}">
      <dgm:prSet/>
      <dgm:spPr/>
      <dgm:t>
        <a:bodyPr/>
        <a:lstStyle/>
        <a:p>
          <a:endParaRPr lang="es-AR"/>
        </a:p>
      </dgm:t>
    </dgm:pt>
    <dgm:pt modelId="{50C9010D-924B-469E-9ABB-B96980E1A31C}">
      <dgm:prSet phldrT="[Texto]"/>
      <dgm:spPr/>
      <dgm:t>
        <a:bodyPr/>
        <a:lstStyle/>
        <a:p>
          <a:r>
            <a:rPr lang="es-AR" dirty="0" smtClean="0"/>
            <a:t>Transformarse en especialista del sector</a:t>
          </a:r>
          <a:endParaRPr lang="es-AR" dirty="0"/>
        </a:p>
      </dgm:t>
    </dgm:pt>
    <dgm:pt modelId="{0A3E03A9-E41C-4444-94D5-CE288376FEE7}" type="parTrans" cxnId="{D9D734E3-0EAC-484F-9DC1-FB9008FB90D1}">
      <dgm:prSet/>
      <dgm:spPr/>
      <dgm:t>
        <a:bodyPr/>
        <a:lstStyle/>
        <a:p>
          <a:endParaRPr lang="es-AR"/>
        </a:p>
      </dgm:t>
    </dgm:pt>
    <dgm:pt modelId="{A3E2FBEF-6A6F-41B7-A047-A7872F1E6E5C}" type="sibTrans" cxnId="{D9D734E3-0EAC-484F-9DC1-FB9008FB90D1}">
      <dgm:prSet/>
      <dgm:spPr/>
      <dgm:t>
        <a:bodyPr/>
        <a:lstStyle/>
        <a:p>
          <a:endParaRPr lang="es-AR"/>
        </a:p>
      </dgm:t>
    </dgm:pt>
    <dgm:pt modelId="{FC6D57FD-2BEF-4C55-A48E-151283967B5A}">
      <dgm:prSet phldrT="[Texto]"/>
      <dgm:spPr/>
      <dgm:t>
        <a:bodyPr/>
        <a:lstStyle/>
        <a:p>
          <a:r>
            <a:rPr lang="es-AR" dirty="0" smtClean="0"/>
            <a:t>Retener la demanda del segmento</a:t>
          </a:r>
          <a:endParaRPr lang="es-AR" dirty="0"/>
        </a:p>
      </dgm:t>
    </dgm:pt>
    <dgm:pt modelId="{F807054B-A50E-4BE5-B0BA-4F7BA71014D4}" type="parTrans" cxnId="{454EA557-D207-4C9C-B7CF-8EE672B39AB7}">
      <dgm:prSet/>
      <dgm:spPr/>
      <dgm:t>
        <a:bodyPr/>
        <a:lstStyle/>
        <a:p>
          <a:endParaRPr lang="es-AR"/>
        </a:p>
      </dgm:t>
    </dgm:pt>
    <dgm:pt modelId="{17464FE5-BB41-4FF0-ABC7-CC2375A66E32}" type="sibTrans" cxnId="{454EA557-D207-4C9C-B7CF-8EE672B39AB7}">
      <dgm:prSet/>
      <dgm:spPr/>
      <dgm:t>
        <a:bodyPr/>
        <a:lstStyle/>
        <a:p>
          <a:endParaRPr lang="es-AR"/>
        </a:p>
      </dgm:t>
    </dgm:pt>
    <dgm:pt modelId="{FD68F3E1-8817-4243-A4C3-E0BAA94ECFFD}">
      <dgm:prSet phldrT="[Texto]"/>
      <dgm:spPr/>
      <dgm:t>
        <a:bodyPr/>
        <a:lstStyle/>
        <a:p>
          <a:r>
            <a:rPr lang="es-AR" b="1" dirty="0" smtClean="0"/>
            <a:t>Limitar la línea de productos</a:t>
          </a:r>
          <a:endParaRPr lang="es-AR" b="1" dirty="0"/>
        </a:p>
      </dgm:t>
    </dgm:pt>
    <dgm:pt modelId="{709F3EA4-75DB-4EE5-AA9B-8F0440FF216C}" type="parTrans" cxnId="{612F5EEA-939A-46DE-A29D-B9DA3D076EB0}">
      <dgm:prSet/>
      <dgm:spPr/>
      <dgm:t>
        <a:bodyPr/>
        <a:lstStyle/>
        <a:p>
          <a:endParaRPr lang="es-AR"/>
        </a:p>
      </dgm:t>
    </dgm:pt>
    <dgm:pt modelId="{F958473F-8FC8-4E9A-8A1F-36D85C1615E1}" type="sibTrans" cxnId="{612F5EEA-939A-46DE-A29D-B9DA3D076EB0}">
      <dgm:prSet/>
      <dgm:spPr/>
      <dgm:t>
        <a:bodyPr/>
        <a:lstStyle/>
        <a:p>
          <a:endParaRPr lang="es-AR"/>
        </a:p>
      </dgm:t>
    </dgm:pt>
    <dgm:pt modelId="{9933B448-9004-4E44-B84F-CD0B626EF35B}">
      <dgm:prSet phldrT="[Texto]"/>
      <dgm:spPr/>
      <dgm:t>
        <a:bodyPr/>
        <a:lstStyle/>
        <a:p>
          <a:r>
            <a:rPr lang="es-AR" b="1" dirty="0" smtClean="0"/>
            <a:t>Volver a la distribución selectiva</a:t>
          </a:r>
          <a:endParaRPr lang="es-AR" b="1" dirty="0"/>
        </a:p>
      </dgm:t>
    </dgm:pt>
    <dgm:pt modelId="{D192F281-3F18-467D-A51E-E17EF38CE1FB}" type="parTrans" cxnId="{A7C6BB9B-57F7-46A1-87BA-233D8E54AD7D}">
      <dgm:prSet/>
      <dgm:spPr/>
      <dgm:t>
        <a:bodyPr/>
        <a:lstStyle/>
        <a:p>
          <a:endParaRPr lang="es-AR"/>
        </a:p>
      </dgm:t>
    </dgm:pt>
    <dgm:pt modelId="{1A75F526-D9F4-4ACF-86E1-FF713168FD39}" type="sibTrans" cxnId="{A7C6BB9B-57F7-46A1-87BA-233D8E54AD7D}">
      <dgm:prSet/>
      <dgm:spPr/>
      <dgm:t>
        <a:bodyPr/>
        <a:lstStyle/>
        <a:p>
          <a:endParaRPr lang="es-AR"/>
        </a:p>
      </dgm:t>
    </dgm:pt>
    <dgm:pt modelId="{00981E4C-608F-43B5-9833-9138437DC905}">
      <dgm:prSet phldrT="[Texto]"/>
      <dgm:spPr/>
      <dgm:t>
        <a:bodyPr/>
        <a:lstStyle/>
        <a:p>
          <a:r>
            <a:rPr lang="es-AR" b="1" dirty="0" smtClean="0"/>
            <a:t>Comunicación reducida</a:t>
          </a:r>
          <a:endParaRPr lang="es-AR" b="1" dirty="0"/>
        </a:p>
      </dgm:t>
    </dgm:pt>
    <dgm:pt modelId="{6D27A922-21F8-4CBF-A5B2-CE07FD4EF93E}" type="parTrans" cxnId="{9610F22A-94A0-4865-B1A8-31B242A7FFAC}">
      <dgm:prSet/>
      <dgm:spPr/>
      <dgm:t>
        <a:bodyPr/>
        <a:lstStyle/>
        <a:p>
          <a:endParaRPr lang="es-AR"/>
        </a:p>
      </dgm:t>
    </dgm:pt>
    <dgm:pt modelId="{BE104EB8-5BBE-49D1-BEA1-134AD27B98E3}" type="sibTrans" cxnId="{9610F22A-94A0-4865-B1A8-31B242A7FFAC}">
      <dgm:prSet/>
      <dgm:spPr/>
      <dgm:t>
        <a:bodyPr/>
        <a:lstStyle/>
        <a:p>
          <a:endParaRPr lang="es-AR"/>
        </a:p>
      </dgm:t>
    </dgm:pt>
    <dgm:pt modelId="{4B8151DC-3968-4BD1-B2B2-41F206D064F0}">
      <dgm:prSet phldrT="[Texto]"/>
      <dgm:spPr/>
      <dgm:t>
        <a:bodyPr/>
        <a:lstStyle/>
        <a:p>
          <a:r>
            <a:rPr lang="es-AR" b="1" dirty="0" smtClean="0"/>
            <a:t>Precios más altos</a:t>
          </a:r>
          <a:endParaRPr lang="es-AR" b="1" dirty="0"/>
        </a:p>
      </dgm:t>
    </dgm:pt>
    <dgm:pt modelId="{6BC405AE-9B15-4682-AB6C-C59968E79B64}" type="parTrans" cxnId="{5EF3D0D4-FF44-4E69-A0D2-B69679A97958}">
      <dgm:prSet/>
      <dgm:spPr/>
      <dgm:t>
        <a:bodyPr/>
        <a:lstStyle/>
        <a:p>
          <a:endParaRPr lang="es-AR"/>
        </a:p>
      </dgm:t>
    </dgm:pt>
    <dgm:pt modelId="{64EDB684-25B4-4992-8FB5-1C2C03104B88}" type="sibTrans" cxnId="{5EF3D0D4-FF44-4E69-A0D2-B69679A97958}">
      <dgm:prSet/>
      <dgm:spPr/>
      <dgm:t>
        <a:bodyPr/>
        <a:lstStyle/>
        <a:p>
          <a:endParaRPr lang="es-AR"/>
        </a:p>
      </dgm:t>
    </dgm:pt>
    <dgm:pt modelId="{D1AD6563-C7F5-49A8-87E1-9844F3FD0C24}" type="pres">
      <dgm:prSet presAssocID="{2AA268FD-929F-44DE-93A3-D890354FCC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6DC1512-ACE9-483A-9470-AE1C72633773}" type="pres">
      <dgm:prSet presAssocID="{2448DF5C-B0D1-4ADE-BAE0-6173FECE8813}" presName="parentLin" presStyleCnt="0"/>
      <dgm:spPr/>
    </dgm:pt>
    <dgm:pt modelId="{C95F42B7-ED66-46C6-B505-C884A11EEF76}" type="pres">
      <dgm:prSet presAssocID="{2448DF5C-B0D1-4ADE-BAE0-6173FECE8813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4037BFFB-7406-4748-99ED-10C181AAAD6C}" type="pres">
      <dgm:prSet presAssocID="{2448DF5C-B0D1-4ADE-BAE0-6173FECE881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D0D9D7B-387D-406B-AF65-F7E80708A371}" type="pres">
      <dgm:prSet presAssocID="{2448DF5C-B0D1-4ADE-BAE0-6173FECE8813}" presName="negativeSpace" presStyleCnt="0"/>
      <dgm:spPr/>
    </dgm:pt>
    <dgm:pt modelId="{94095B53-D8BD-43F7-888C-2A87245FF292}" type="pres">
      <dgm:prSet presAssocID="{2448DF5C-B0D1-4ADE-BAE0-6173FECE881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B984014-9F0D-4BF9-8F5C-4C4D46F775E5}" type="pres">
      <dgm:prSet presAssocID="{F97FCFC6-5696-4305-B206-FEC9C1532253}" presName="spaceBetweenRectangles" presStyleCnt="0"/>
      <dgm:spPr/>
    </dgm:pt>
    <dgm:pt modelId="{D88F381B-9B9B-449D-B48B-77CD206D4328}" type="pres">
      <dgm:prSet presAssocID="{A940BFD2-2F79-4360-A74C-E2990026A113}" presName="parentLin" presStyleCnt="0"/>
      <dgm:spPr/>
    </dgm:pt>
    <dgm:pt modelId="{55B27E61-5E6E-4A3C-A57A-1D186355D7B4}" type="pres">
      <dgm:prSet presAssocID="{A940BFD2-2F79-4360-A74C-E2990026A113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AE200EFB-135D-49B8-A2D6-5DD2E996C067}" type="pres">
      <dgm:prSet presAssocID="{A940BFD2-2F79-4360-A74C-E2990026A11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8328326-569E-4802-AF42-8960C9893E44}" type="pres">
      <dgm:prSet presAssocID="{A940BFD2-2F79-4360-A74C-E2990026A113}" presName="negativeSpace" presStyleCnt="0"/>
      <dgm:spPr/>
    </dgm:pt>
    <dgm:pt modelId="{C20760B3-72EA-4C00-9F41-FAD559D70102}" type="pres">
      <dgm:prSet presAssocID="{A940BFD2-2F79-4360-A74C-E2990026A11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D8E41E8-0B67-4A83-B8BC-59FDC065C2C4}" type="pres">
      <dgm:prSet presAssocID="{E97CD235-8EC0-4EA5-ABBC-3E26B769A9D7}" presName="spaceBetweenRectangles" presStyleCnt="0"/>
      <dgm:spPr/>
    </dgm:pt>
    <dgm:pt modelId="{B1CC6F59-787A-4123-81E2-C365B2223310}" type="pres">
      <dgm:prSet presAssocID="{96BFA6F5-B0A7-46ED-8482-99A442DD964A}" presName="parentLin" presStyleCnt="0"/>
      <dgm:spPr/>
    </dgm:pt>
    <dgm:pt modelId="{4DD98B48-8FD7-41D0-89BC-C1C314975312}" type="pres">
      <dgm:prSet presAssocID="{96BFA6F5-B0A7-46ED-8482-99A442DD964A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AAD75E58-51A1-4A75-82F5-F5CA9D9D3BE3}" type="pres">
      <dgm:prSet presAssocID="{96BFA6F5-B0A7-46ED-8482-99A442DD964A}" presName="parentText" presStyleLbl="node1" presStyleIdx="2" presStyleCnt="3" custLinFactNeighborX="4129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8B8C339-7317-40F7-9F94-CDB301E89DC1}" type="pres">
      <dgm:prSet presAssocID="{96BFA6F5-B0A7-46ED-8482-99A442DD964A}" presName="negativeSpace" presStyleCnt="0"/>
      <dgm:spPr/>
    </dgm:pt>
    <dgm:pt modelId="{769AD142-844B-40EF-9F02-62F7BA80263E}" type="pres">
      <dgm:prSet presAssocID="{96BFA6F5-B0A7-46ED-8482-99A442DD964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12F5EEA-939A-46DE-A29D-B9DA3D076EB0}" srcId="{96BFA6F5-B0A7-46ED-8482-99A442DD964A}" destId="{FD68F3E1-8817-4243-A4C3-E0BAA94ECFFD}" srcOrd="0" destOrd="0" parTransId="{709F3EA4-75DB-4EE5-AA9B-8F0440FF216C}" sibTransId="{F958473F-8FC8-4E9A-8A1F-36D85C1615E1}"/>
    <dgm:cxn modelId="{C3A5C2E8-AEE9-4B1A-99B6-1E7FEF70A8DD}" srcId="{2AA268FD-929F-44DE-93A3-D890354FCC18}" destId="{96BFA6F5-B0A7-46ED-8482-99A442DD964A}" srcOrd="2" destOrd="0" parTransId="{8DC96DB8-B14F-413C-8224-CD94385B0DB7}" sibTransId="{32343D42-B87D-45DA-8FC4-8A9052899002}"/>
    <dgm:cxn modelId="{2534619F-6BC6-4A65-A35C-BBAB0ECA31B3}" srcId="{2448DF5C-B0D1-4ADE-BAE0-6173FECE8813}" destId="{5B86E186-A3DB-4058-BE45-737E1CCC3D22}" srcOrd="1" destOrd="0" parTransId="{B9493C9C-8354-48C4-B11F-E3F4171D4383}" sibTransId="{6FB040AF-0894-4A68-9CCE-7D4D974C729D}"/>
    <dgm:cxn modelId="{E08821B1-5659-485C-897E-65E06C02DEA3}" srcId="{A940BFD2-2F79-4360-A74C-E2990026A113}" destId="{AEF5F9AD-9C43-442D-AED8-A94ECE5D7D86}" srcOrd="0" destOrd="0" parTransId="{15DFC0F5-18B0-4900-AE16-D713032AD218}" sibTransId="{DC04986C-D7E4-4958-A106-8CD4F23052D1}"/>
    <dgm:cxn modelId="{454EA557-D207-4C9C-B7CF-8EE672B39AB7}" srcId="{A940BFD2-2F79-4360-A74C-E2990026A113}" destId="{FC6D57FD-2BEF-4C55-A48E-151283967B5A}" srcOrd="2" destOrd="0" parTransId="{F807054B-A50E-4BE5-B0BA-4F7BA71014D4}" sibTransId="{17464FE5-BB41-4FF0-ABC7-CC2375A66E32}"/>
    <dgm:cxn modelId="{62E73C23-03F8-44F6-ABBE-B0E6AE2CA4FC}" type="presOf" srcId="{FC6D57FD-2BEF-4C55-A48E-151283967B5A}" destId="{C20760B3-72EA-4C00-9F41-FAD559D70102}" srcOrd="0" destOrd="2" presId="urn:microsoft.com/office/officeart/2005/8/layout/list1"/>
    <dgm:cxn modelId="{23D01ACA-571E-49E0-A702-D4D201895506}" type="presOf" srcId="{23B4E62A-285C-419F-B4DD-050565DFBE2B}" destId="{94095B53-D8BD-43F7-888C-2A87245FF292}" srcOrd="0" destOrd="3" presId="urn:microsoft.com/office/officeart/2005/8/layout/list1"/>
    <dgm:cxn modelId="{9610F22A-94A0-4865-B1A8-31B242A7FFAC}" srcId="{96BFA6F5-B0A7-46ED-8482-99A442DD964A}" destId="{00981E4C-608F-43B5-9833-9138437DC905}" srcOrd="3" destOrd="0" parTransId="{6D27A922-21F8-4CBF-A5B2-CE07FD4EF93E}" sibTransId="{BE104EB8-5BBE-49D1-BEA1-134AD27B98E3}"/>
    <dgm:cxn modelId="{56F996BE-B9EB-41F4-94C4-80BC2B530F7D}" srcId="{2AA268FD-929F-44DE-93A3-D890354FCC18}" destId="{2448DF5C-B0D1-4ADE-BAE0-6173FECE8813}" srcOrd="0" destOrd="0" parTransId="{C93C102E-58E1-438B-A4A5-1051587B2635}" sibTransId="{F97FCFC6-5696-4305-B206-FEC9C1532253}"/>
    <dgm:cxn modelId="{361A6FFE-C641-4BB0-950E-9E2CA4CF56BE}" type="presOf" srcId="{50C9010D-924B-469E-9ABB-B96980E1A31C}" destId="{C20760B3-72EA-4C00-9F41-FAD559D70102}" srcOrd="0" destOrd="1" presId="urn:microsoft.com/office/officeart/2005/8/layout/list1"/>
    <dgm:cxn modelId="{F2279058-69EC-4CA2-A796-A1DCB7BBD80E}" type="presOf" srcId="{FD68F3E1-8817-4243-A4C3-E0BAA94ECFFD}" destId="{769AD142-844B-40EF-9F02-62F7BA80263E}" srcOrd="0" destOrd="0" presId="urn:microsoft.com/office/officeart/2005/8/layout/list1"/>
    <dgm:cxn modelId="{79574B85-A18A-46FC-9E40-C12B9B098945}" type="presOf" srcId="{2448DF5C-B0D1-4ADE-BAE0-6173FECE8813}" destId="{C95F42B7-ED66-46C6-B505-C884A11EEF76}" srcOrd="0" destOrd="0" presId="urn:microsoft.com/office/officeart/2005/8/layout/list1"/>
    <dgm:cxn modelId="{5EF3D0D4-FF44-4E69-A0D2-B69679A97958}" srcId="{96BFA6F5-B0A7-46ED-8482-99A442DD964A}" destId="{4B8151DC-3968-4BD1-B2B2-41F206D064F0}" srcOrd="1" destOrd="0" parTransId="{6BC405AE-9B15-4682-AB6C-C59968E79B64}" sibTransId="{64EDB684-25B4-4992-8FB5-1C2C03104B88}"/>
    <dgm:cxn modelId="{EC5D53DA-C2E8-49DC-B441-73501D4C8123}" type="presOf" srcId="{5B86E186-A3DB-4058-BE45-737E1CCC3D22}" destId="{94095B53-D8BD-43F7-888C-2A87245FF292}" srcOrd="0" destOrd="1" presId="urn:microsoft.com/office/officeart/2005/8/layout/list1"/>
    <dgm:cxn modelId="{37EC3144-1BFC-49E4-A531-D38AA5720DB5}" type="presOf" srcId="{4B8151DC-3968-4BD1-B2B2-41F206D064F0}" destId="{769AD142-844B-40EF-9F02-62F7BA80263E}" srcOrd="0" destOrd="1" presId="urn:microsoft.com/office/officeart/2005/8/layout/list1"/>
    <dgm:cxn modelId="{31BD1B32-9EB9-4FE9-8A5A-D5CCAB82A6AD}" type="presOf" srcId="{DFFED8FE-970A-4851-A4FD-03F1FA370D6B}" destId="{94095B53-D8BD-43F7-888C-2A87245FF292}" srcOrd="0" destOrd="0" presId="urn:microsoft.com/office/officeart/2005/8/layout/list1"/>
    <dgm:cxn modelId="{A7C6BB9B-57F7-46A1-87BA-233D8E54AD7D}" srcId="{96BFA6F5-B0A7-46ED-8482-99A442DD964A}" destId="{9933B448-9004-4E44-B84F-CD0B626EF35B}" srcOrd="2" destOrd="0" parTransId="{D192F281-3F18-467D-A51E-E17EF38CE1FB}" sibTransId="{1A75F526-D9F4-4ACF-86E1-FF713168FD39}"/>
    <dgm:cxn modelId="{0DED9F7B-8313-4845-A8B3-774D1A2A58F9}" type="presOf" srcId="{00981E4C-608F-43B5-9833-9138437DC905}" destId="{769AD142-844B-40EF-9F02-62F7BA80263E}" srcOrd="0" destOrd="3" presId="urn:microsoft.com/office/officeart/2005/8/layout/list1"/>
    <dgm:cxn modelId="{6A73921F-C58F-41F4-BA0D-6D2392621D8A}" srcId="{2448DF5C-B0D1-4ADE-BAE0-6173FECE8813}" destId="{23B4E62A-285C-419F-B4DD-050565DFBE2B}" srcOrd="3" destOrd="0" parTransId="{62912871-1FE9-4652-9515-C78BB394B248}" sibTransId="{A44B3ACB-CF75-45C9-B935-E4008B5F5EF8}"/>
    <dgm:cxn modelId="{9E414441-065C-4429-A5AE-4E233EE7650A}" type="presOf" srcId="{2448DF5C-B0D1-4ADE-BAE0-6173FECE8813}" destId="{4037BFFB-7406-4748-99ED-10C181AAAD6C}" srcOrd="1" destOrd="0" presId="urn:microsoft.com/office/officeart/2005/8/layout/list1"/>
    <dgm:cxn modelId="{1A504040-4B02-405D-8B8A-F8325646A4F0}" type="presOf" srcId="{3F37D3C3-2A17-49AA-9792-934BAD7EC052}" destId="{94095B53-D8BD-43F7-888C-2A87245FF292}" srcOrd="0" destOrd="2" presId="urn:microsoft.com/office/officeart/2005/8/layout/list1"/>
    <dgm:cxn modelId="{4CD95C7F-8A25-41D9-AE37-595580621B91}" type="presOf" srcId="{A940BFD2-2F79-4360-A74C-E2990026A113}" destId="{AE200EFB-135D-49B8-A2D6-5DD2E996C067}" srcOrd="1" destOrd="0" presId="urn:microsoft.com/office/officeart/2005/8/layout/list1"/>
    <dgm:cxn modelId="{9546AB64-46FA-48AF-B3EC-B674871462E5}" type="presOf" srcId="{96BFA6F5-B0A7-46ED-8482-99A442DD964A}" destId="{AAD75E58-51A1-4A75-82F5-F5CA9D9D3BE3}" srcOrd="1" destOrd="0" presId="urn:microsoft.com/office/officeart/2005/8/layout/list1"/>
    <dgm:cxn modelId="{4407C7CA-95F7-4FCB-8745-5485914EEB59}" type="presOf" srcId="{96BFA6F5-B0A7-46ED-8482-99A442DD964A}" destId="{4DD98B48-8FD7-41D0-89BC-C1C314975312}" srcOrd="0" destOrd="0" presId="urn:microsoft.com/office/officeart/2005/8/layout/list1"/>
    <dgm:cxn modelId="{7FC21B74-6131-4305-ADE5-632CD51D8DE4}" type="presOf" srcId="{9933B448-9004-4E44-B84F-CD0B626EF35B}" destId="{769AD142-844B-40EF-9F02-62F7BA80263E}" srcOrd="0" destOrd="2" presId="urn:microsoft.com/office/officeart/2005/8/layout/list1"/>
    <dgm:cxn modelId="{22514B76-7C57-45C4-A3F4-8F55C7022EE5}" type="presOf" srcId="{2AA268FD-929F-44DE-93A3-D890354FCC18}" destId="{D1AD6563-C7F5-49A8-87E1-9844F3FD0C24}" srcOrd="0" destOrd="0" presId="urn:microsoft.com/office/officeart/2005/8/layout/list1"/>
    <dgm:cxn modelId="{ACFF3625-F396-480D-89DC-AFEA4E59DD0A}" type="presOf" srcId="{AEF5F9AD-9C43-442D-AED8-A94ECE5D7D86}" destId="{C20760B3-72EA-4C00-9F41-FAD559D70102}" srcOrd="0" destOrd="0" presId="urn:microsoft.com/office/officeart/2005/8/layout/list1"/>
    <dgm:cxn modelId="{D9D734E3-0EAC-484F-9DC1-FB9008FB90D1}" srcId="{A940BFD2-2F79-4360-A74C-E2990026A113}" destId="{50C9010D-924B-469E-9ABB-B96980E1A31C}" srcOrd="1" destOrd="0" parTransId="{0A3E03A9-E41C-4444-94D5-CE288376FEE7}" sibTransId="{A3E2FBEF-6A6F-41B7-A047-A7872F1E6E5C}"/>
    <dgm:cxn modelId="{75EA7BC3-306E-40AC-BB6E-EAEA95B50EB9}" type="presOf" srcId="{A940BFD2-2F79-4360-A74C-E2990026A113}" destId="{55B27E61-5E6E-4A3C-A57A-1D186355D7B4}" srcOrd="0" destOrd="0" presId="urn:microsoft.com/office/officeart/2005/8/layout/list1"/>
    <dgm:cxn modelId="{734ECD4F-A626-451B-9333-05EDF9A90A51}" srcId="{2AA268FD-929F-44DE-93A3-D890354FCC18}" destId="{A940BFD2-2F79-4360-A74C-E2990026A113}" srcOrd="1" destOrd="0" parTransId="{B974A8D0-F79F-4865-9A32-B42ACDF437DD}" sibTransId="{E97CD235-8EC0-4EA5-ABBC-3E26B769A9D7}"/>
    <dgm:cxn modelId="{10527783-B4EB-4A5F-BA7C-DDB207DA1581}" srcId="{2448DF5C-B0D1-4ADE-BAE0-6173FECE8813}" destId="{3F37D3C3-2A17-49AA-9792-934BAD7EC052}" srcOrd="2" destOrd="0" parTransId="{CA7DC0E0-C9A6-45E3-A6B4-DC57DA54C3EF}" sibTransId="{FC6618DB-E4C6-4928-982D-6179D544C63C}"/>
    <dgm:cxn modelId="{6BCC5D72-92FA-4D80-BC4D-128B114FDB66}" srcId="{2448DF5C-B0D1-4ADE-BAE0-6173FECE8813}" destId="{DFFED8FE-970A-4851-A4FD-03F1FA370D6B}" srcOrd="0" destOrd="0" parTransId="{251BCFF9-3704-4A30-BA0A-B5AC3DD54415}" sibTransId="{E4A3A9B7-5456-4238-B4CF-EDB57F655697}"/>
    <dgm:cxn modelId="{BEF25293-2CEC-41CA-9674-9322D2301545}" type="presParOf" srcId="{D1AD6563-C7F5-49A8-87E1-9844F3FD0C24}" destId="{E6DC1512-ACE9-483A-9470-AE1C72633773}" srcOrd="0" destOrd="0" presId="urn:microsoft.com/office/officeart/2005/8/layout/list1"/>
    <dgm:cxn modelId="{BC0C5560-EB15-4A0A-8DCC-D519745FF391}" type="presParOf" srcId="{E6DC1512-ACE9-483A-9470-AE1C72633773}" destId="{C95F42B7-ED66-46C6-B505-C884A11EEF76}" srcOrd="0" destOrd="0" presId="urn:microsoft.com/office/officeart/2005/8/layout/list1"/>
    <dgm:cxn modelId="{C1B16DD1-AF4B-4EEA-9381-434F9DFD6C43}" type="presParOf" srcId="{E6DC1512-ACE9-483A-9470-AE1C72633773}" destId="{4037BFFB-7406-4748-99ED-10C181AAAD6C}" srcOrd="1" destOrd="0" presId="urn:microsoft.com/office/officeart/2005/8/layout/list1"/>
    <dgm:cxn modelId="{3331DA1B-5F34-4253-93FF-EA0C2E2D1C13}" type="presParOf" srcId="{D1AD6563-C7F5-49A8-87E1-9844F3FD0C24}" destId="{1D0D9D7B-387D-406B-AF65-F7E80708A371}" srcOrd="1" destOrd="0" presId="urn:microsoft.com/office/officeart/2005/8/layout/list1"/>
    <dgm:cxn modelId="{71DF4AFE-777D-4BED-B8EB-4D3CABB2C932}" type="presParOf" srcId="{D1AD6563-C7F5-49A8-87E1-9844F3FD0C24}" destId="{94095B53-D8BD-43F7-888C-2A87245FF292}" srcOrd="2" destOrd="0" presId="urn:microsoft.com/office/officeart/2005/8/layout/list1"/>
    <dgm:cxn modelId="{A1CC0631-1959-4431-A4A9-42958C44E6DB}" type="presParOf" srcId="{D1AD6563-C7F5-49A8-87E1-9844F3FD0C24}" destId="{CB984014-9F0D-4BF9-8F5C-4C4D46F775E5}" srcOrd="3" destOrd="0" presId="urn:microsoft.com/office/officeart/2005/8/layout/list1"/>
    <dgm:cxn modelId="{8894A641-7369-44A7-B31D-2C4E84B6349B}" type="presParOf" srcId="{D1AD6563-C7F5-49A8-87E1-9844F3FD0C24}" destId="{D88F381B-9B9B-449D-B48B-77CD206D4328}" srcOrd="4" destOrd="0" presId="urn:microsoft.com/office/officeart/2005/8/layout/list1"/>
    <dgm:cxn modelId="{27CA0E49-A3C7-4B8D-B214-97BCB244BDD9}" type="presParOf" srcId="{D88F381B-9B9B-449D-B48B-77CD206D4328}" destId="{55B27E61-5E6E-4A3C-A57A-1D186355D7B4}" srcOrd="0" destOrd="0" presId="urn:microsoft.com/office/officeart/2005/8/layout/list1"/>
    <dgm:cxn modelId="{29F0FB5F-A2C7-46CE-808D-8ADAA8A419DA}" type="presParOf" srcId="{D88F381B-9B9B-449D-B48B-77CD206D4328}" destId="{AE200EFB-135D-49B8-A2D6-5DD2E996C067}" srcOrd="1" destOrd="0" presId="urn:microsoft.com/office/officeart/2005/8/layout/list1"/>
    <dgm:cxn modelId="{AEBBE957-5333-40A2-8B2E-0924713FE78C}" type="presParOf" srcId="{D1AD6563-C7F5-49A8-87E1-9844F3FD0C24}" destId="{38328326-569E-4802-AF42-8960C9893E44}" srcOrd="5" destOrd="0" presId="urn:microsoft.com/office/officeart/2005/8/layout/list1"/>
    <dgm:cxn modelId="{849F91A5-0408-4E22-8C3F-D1A9AD2D6FB7}" type="presParOf" srcId="{D1AD6563-C7F5-49A8-87E1-9844F3FD0C24}" destId="{C20760B3-72EA-4C00-9F41-FAD559D70102}" srcOrd="6" destOrd="0" presId="urn:microsoft.com/office/officeart/2005/8/layout/list1"/>
    <dgm:cxn modelId="{CA9BC8C9-1334-4AE1-9F1C-49C6630AA1F5}" type="presParOf" srcId="{D1AD6563-C7F5-49A8-87E1-9844F3FD0C24}" destId="{ED8E41E8-0B67-4A83-B8BC-59FDC065C2C4}" srcOrd="7" destOrd="0" presId="urn:microsoft.com/office/officeart/2005/8/layout/list1"/>
    <dgm:cxn modelId="{6D3FC6D3-91F5-4282-A7A6-CB146EE8A307}" type="presParOf" srcId="{D1AD6563-C7F5-49A8-87E1-9844F3FD0C24}" destId="{B1CC6F59-787A-4123-81E2-C365B2223310}" srcOrd="8" destOrd="0" presId="urn:microsoft.com/office/officeart/2005/8/layout/list1"/>
    <dgm:cxn modelId="{D06D79B8-CF76-4D80-BDF4-A3CF887F4762}" type="presParOf" srcId="{B1CC6F59-787A-4123-81E2-C365B2223310}" destId="{4DD98B48-8FD7-41D0-89BC-C1C314975312}" srcOrd="0" destOrd="0" presId="urn:microsoft.com/office/officeart/2005/8/layout/list1"/>
    <dgm:cxn modelId="{7D9887F7-7E02-4EE2-A747-0100B029375B}" type="presParOf" srcId="{B1CC6F59-787A-4123-81E2-C365B2223310}" destId="{AAD75E58-51A1-4A75-82F5-F5CA9D9D3BE3}" srcOrd="1" destOrd="0" presId="urn:microsoft.com/office/officeart/2005/8/layout/list1"/>
    <dgm:cxn modelId="{3B32328E-1FF4-4283-B9D6-07271C886FC8}" type="presParOf" srcId="{D1AD6563-C7F5-49A8-87E1-9844F3FD0C24}" destId="{48B8C339-7317-40F7-9F94-CDB301E89DC1}" srcOrd="9" destOrd="0" presId="urn:microsoft.com/office/officeart/2005/8/layout/list1"/>
    <dgm:cxn modelId="{65BE72B0-DC55-49EB-9F18-B594A582DA63}" type="presParOf" srcId="{D1AD6563-C7F5-49A8-87E1-9844F3FD0C24}" destId="{769AD142-844B-40EF-9F02-62F7BA80263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7CD42E-57DA-4294-91FA-68E579F1EE87}">
      <dsp:nvSpPr>
        <dsp:cNvPr id="0" name=""/>
        <dsp:cNvSpPr/>
      </dsp:nvSpPr>
      <dsp:spPr>
        <a:xfrm rot="5400000">
          <a:off x="-187858" y="189185"/>
          <a:ext cx="1252388" cy="876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1</a:t>
          </a:r>
          <a:endParaRPr lang="es-AR" sz="2400" kern="1200" dirty="0"/>
        </a:p>
      </dsp:txBody>
      <dsp:txXfrm rot="5400000">
        <a:off x="-187858" y="189185"/>
        <a:ext cx="1252388" cy="876672"/>
      </dsp:txXfrm>
    </dsp:sp>
    <dsp:sp modelId="{D1B584D3-982B-4A51-A06A-BC3BD1064A20}">
      <dsp:nvSpPr>
        <dsp:cNvPr id="0" name=""/>
        <dsp:cNvSpPr/>
      </dsp:nvSpPr>
      <dsp:spPr>
        <a:xfrm rot="5400000">
          <a:off x="4146109" y="-3268110"/>
          <a:ext cx="814052" cy="73529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Abandonar la actividad</a:t>
          </a:r>
          <a:endParaRPr lang="es-A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Desinversión parcial vía segmentación y abandono del segmento no elegido</a:t>
          </a:r>
          <a:endParaRPr lang="es-AR" sz="1600" kern="1200" dirty="0"/>
        </a:p>
      </dsp:txBody>
      <dsp:txXfrm rot="5400000">
        <a:off x="4146109" y="-3268110"/>
        <a:ext cx="814052" cy="7352927"/>
      </dsp:txXfrm>
    </dsp:sp>
    <dsp:sp modelId="{B755612A-5462-4A6D-9935-4D2C27F6573F}">
      <dsp:nvSpPr>
        <dsp:cNvPr id="0" name=""/>
        <dsp:cNvSpPr/>
      </dsp:nvSpPr>
      <dsp:spPr>
        <a:xfrm rot="5400000">
          <a:off x="-187858" y="1294837"/>
          <a:ext cx="1252388" cy="876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2</a:t>
          </a:r>
          <a:endParaRPr lang="es-AR" sz="2400" kern="1200" dirty="0"/>
        </a:p>
      </dsp:txBody>
      <dsp:txXfrm rot="5400000">
        <a:off x="-187858" y="1294837"/>
        <a:ext cx="1252388" cy="876672"/>
      </dsp:txXfrm>
    </dsp:sp>
    <dsp:sp modelId="{F12E2633-D2BC-4458-A120-E999C38FFB5C}">
      <dsp:nvSpPr>
        <dsp:cNvPr id="0" name=""/>
        <dsp:cNvSpPr/>
      </dsp:nvSpPr>
      <dsp:spPr>
        <a:xfrm rot="5400000">
          <a:off x="4146109" y="-2162458"/>
          <a:ext cx="814052" cy="73529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Si se encuentran segmentos atractivos, invertir en su desarrollo con prudencia.</a:t>
          </a:r>
          <a:endParaRPr lang="es-A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Caso contrario, minimizar gastos e inversiones innecesarias.</a:t>
          </a:r>
          <a:endParaRPr lang="es-AR" sz="1600" kern="1200" dirty="0"/>
        </a:p>
      </dsp:txBody>
      <dsp:txXfrm rot="5400000">
        <a:off x="4146109" y="-2162458"/>
        <a:ext cx="814052" cy="7352927"/>
      </dsp:txXfrm>
    </dsp:sp>
    <dsp:sp modelId="{7A559F4C-92C9-4081-AEC1-FB37F8F67929}">
      <dsp:nvSpPr>
        <dsp:cNvPr id="0" name=""/>
        <dsp:cNvSpPr/>
      </dsp:nvSpPr>
      <dsp:spPr>
        <a:xfrm rot="5400000">
          <a:off x="-187858" y="2400490"/>
          <a:ext cx="1252388" cy="876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3</a:t>
          </a:r>
          <a:endParaRPr lang="es-AR" sz="2400" kern="1200" dirty="0"/>
        </a:p>
      </dsp:txBody>
      <dsp:txXfrm rot="5400000">
        <a:off x="-187858" y="2400490"/>
        <a:ext cx="1252388" cy="876672"/>
      </dsp:txXfrm>
    </dsp:sp>
    <dsp:sp modelId="{D974984D-4513-4557-A9E4-576F0ACFE2F1}">
      <dsp:nvSpPr>
        <dsp:cNvPr id="0" name=""/>
        <dsp:cNvSpPr/>
      </dsp:nvSpPr>
      <dsp:spPr>
        <a:xfrm rot="5400000">
          <a:off x="4146109" y="-1056805"/>
          <a:ext cx="814052" cy="73529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Pasar parte de la actividad al cuadro derecho vía segmentación</a:t>
          </a:r>
          <a:endParaRPr lang="es-A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Prudencia en la asignación de recursos</a:t>
          </a:r>
          <a:endParaRPr lang="es-AR" sz="1600" kern="1200" dirty="0"/>
        </a:p>
      </dsp:txBody>
      <dsp:txXfrm rot="5400000">
        <a:off x="4146109" y="-1056805"/>
        <a:ext cx="814052" cy="7352927"/>
      </dsp:txXfrm>
    </dsp:sp>
    <dsp:sp modelId="{BB90D816-A242-4F1D-8B9B-97A688248EF3}">
      <dsp:nvSpPr>
        <dsp:cNvPr id="0" name=""/>
        <dsp:cNvSpPr/>
      </dsp:nvSpPr>
      <dsp:spPr>
        <a:xfrm rot="5400000">
          <a:off x="-187858" y="3506142"/>
          <a:ext cx="1252388" cy="8766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4</a:t>
          </a:r>
          <a:endParaRPr lang="es-AR" sz="2400" kern="1200" dirty="0"/>
        </a:p>
      </dsp:txBody>
      <dsp:txXfrm rot="5400000">
        <a:off x="-187858" y="3506142"/>
        <a:ext cx="1252388" cy="876672"/>
      </dsp:txXfrm>
    </dsp:sp>
    <dsp:sp modelId="{9FCFC3A8-0027-4A5B-9C25-4906173247A3}">
      <dsp:nvSpPr>
        <dsp:cNvPr id="0" name=""/>
        <dsp:cNvSpPr/>
      </dsp:nvSpPr>
      <dsp:spPr>
        <a:xfrm rot="5400000">
          <a:off x="4146109" y="48846"/>
          <a:ext cx="814052" cy="73529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Postura de espera para el largo plazo</a:t>
          </a:r>
          <a:endParaRPr lang="es-A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 smtClean="0"/>
            <a:t>Prudencia en la asignación de recursos</a:t>
          </a:r>
          <a:endParaRPr lang="es-AR" sz="1600" kern="1200" dirty="0"/>
        </a:p>
      </dsp:txBody>
      <dsp:txXfrm rot="5400000">
        <a:off x="4146109" y="48846"/>
        <a:ext cx="814052" cy="73529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461C21-6216-482D-B401-F89A8FD7BC26}">
      <dsp:nvSpPr>
        <dsp:cNvPr id="0" name=""/>
        <dsp:cNvSpPr/>
      </dsp:nvSpPr>
      <dsp:spPr>
        <a:xfrm>
          <a:off x="0" y="380301"/>
          <a:ext cx="77724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291592" rIns="60322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Problemas de puesta a punto tecnológica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Reticencia de la red de distribución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Resistencia de los consumidores a cambiar sus hábitos</a:t>
          </a:r>
          <a:endParaRPr lang="es-AR" sz="1400" kern="1200" dirty="0"/>
        </a:p>
      </dsp:txBody>
      <dsp:txXfrm>
        <a:off x="0" y="380301"/>
        <a:ext cx="7772400" cy="1058400"/>
      </dsp:txXfrm>
    </dsp:sp>
    <dsp:sp modelId="{FB1A4F1B-9E0D-48DA-BC6D-390E25963398}">
      <dsp:nvSpPr>
        <dsp:cNvPr id="0" name=""/>
        <dsp:cNvSpPr/>
      </dsp:nvSpPr>
      <dsp:spPr>
        <a:xfrm>
          <a:off x="388620" y="173661"/>
          <a:ext cx="544068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Entorno</a:t>
          </a:r>
          <a:endParaRPr lang="es-AR" sz="1400" kern="1200" dirty="0"/>
        </a:p>
      </dsp:txBody>
      <dsp:txXfrm>
        <a:off x="388620" y="173661"/>
        <a:ext cx="5440680" cy="413280"/>
      </dsp:txXfrm>
    </dsp:sp>
    <dsp:sp modelId="{C8B3334C-2AA0-4584-AFA6-FAEFDBA9EA00}">
      <dsp:nvSpPr>
        <dsp:cNvPr id="0" name=""/>
        <dsp:cNvSpPr/>
      </dsp:nvSpPr>
      <dsp:spPr>
        <a:xfrm>
          <a:off x="0" y="1720941"/>
          <a:ext cx="7772400" cy="1278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291592" rIns="60322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Estimular la demanda primaria rápidamente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Dar a conocer la existencia del producto y sus ventajas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Incitar a los compradores a probarlo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Introducirlo en las redes de distribución</a:t>
          </a:r>
          <a:endParaRPr lang="es-AR" sz="1400" kern="1200" dirty="0"/>
        </a:p>
      </dsp:txBody>
      <dsp:txXfrm>
        <a:off x="0" y="1720941"/>
        <a:ext cx="7772400" cy="1278900"/>
      </dsp:txXfrm>
    </dsp:sp>
    <dsp:sp modelId="{A1D8F212-003A-46DE-AEF1-673FC83C7831}">
      <dsp:nvSpPr>
        <dsp:cNvPr id="0" name=""/>
        <dsp:cNvSpPr/>
      </dsp:nvSpPr>
      <dsp:spPr>
        <a:xfrm>
          <a:off x="388620" y="1514301"/>
          <a:ext cx="544068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Objetivos</a:t>
          </a:r>
          <a:endParaRPr lang="es-AR" sz="1400" kern="1200" dirty="0"/>
        </a:p>
      </dsp:txBody>
      <dsp:txXfrm>
        <a:off x="388620" y="1514301"/>
        <a:ext cx="5440680" cy="413280"/>
      </dsp:txXfrm>
    </dsp:sp>
    <dsp:sp modelId="{38672C44-ECB2-4692-B8AB-165F0843355F}">
      <dsp:nvSpPr>
        <dsp:cNvPr id="0" name=""/>
        <dsp:cNvSpPr/>
      </dsp:nvSpPr>
      <dsp:spPr>
        <a:xfrm>
          <a:off x="0" y="3282081"/>
          <a:ext cx="7772400" cy="1278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291592" rIns="60322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kern="1200" dirty="0" smtClean="0"/>
            <a:t>Instalar el concepto </a:t>
          </a:r>
          <a:r>
            <a:rPr lang="es-AR" sz="1400" b="1" kern="1200" dirty="0" smtClean="0"/>
            <a:t>básico del producto, que de por sí es “diferente”</a:t>
          </a:r>
          <a:endParaRPr lang="es-A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kern="1200" dirty="0" smtClean="0"/>
            <a:t>Iniciar con precios altos. Los innovadores no son sensibles a los precios.</a:t>
          </a:r>
          <a:endParaRPr lang="es-A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kern="1200" dirty="0" smtClean="0"/>
            <a:t>Distribución selectiva y exclusiva.</a:t>
          </a:r>
          <a:endParaRPr lang="es-A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kern="1200" dirty="0" smtClean="0"/>
            <a:t>Comunicación que informe y eduque al público </a:t>
          </a:r>
          <a:endParaRPr lang="es-AR" sz="1400" b="1" kern="1200" dirty="0"/>
        </a:p>
      </dsp:txBody>
      <dsp:txXfrm>
        <a:off x="0" y="3282081"/>
        <a:ext cx="7772400" cy="1278900"/>
      </dsp:txXfrm>
    </dsp:sp>
    <dsp:sp modelId="{5C07CB22-311A-48EC-B4ED-53748B544BA7}">
      <dsp:nvSpPr>
        <dsp:cNvPr id="0" name=""/>
        <dsp:cNvSpPr/>
      </dsp:nvSpPr>
      <dsp:spPr>
        <a:xfrm>
          <a:off x="388620" y="3075441"/>
          <a:ext cx="5440680" cy="41328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Plan de marketing (4P)</a:t>
          </a:r>
          <a:endParaRPr lang="es-AR" sz="1400" b="1" kern="1200" dirty="0"/>
        </a:p>
      </dsp:txBody>
      <dsp:txXfrm>
        <a:off x="388620" y="3075441"/>
        <a:ext cx="5440680" cy="4132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A2CEEC-9304-4E70-B5FE-9945E4631E11}">
      <dsp:nvSpPr>
        <dsp:cNvPr id="0" name=""/>
        <dsp:cNvSpPr/>
      </dsp:nvSpPr>
      <dsp:spPr>
        <a:xfrm>
          <a:off x="0" y="272803"/>
          <a:ext cx="77724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12420" rIns="603225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Aumento acelerado de ventas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Público compuesto por adoptantes tempranos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La tecnología ya está difundida y es copiable</a:t>
          </a:r>
          <a:endParaRPr lang="es-AR" sz="1500" kern="1200" dirty="0"/>
        </a:p>
      </dsp:txBody>
      <dsp:txXfrm>
        <a:off x="0" y="272803"/>
        <a:ext cx="7772400" cy="1134000"/>
      </dsp:txXfrm>
    </dsp:sp>
    <dsp:sp modelId="{ECB74F42-ED26-4BA1-9511-35627B472604}">
      <dsp:nvSpPr>
        <dsp:cNvPr id="0" name=""/>
        <dsp:cNvSpPr/>
      </dsp:nvSpPr>
      <dsp:spPr>
        <a:xfrm>
          <a:off x="388620" y="51403"/>
          <a:ext cx="54406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Entorno</a:t>
          </a:r>
          <a:endParaRPr lang="es-AR" sz="1500" kern="1200" dirty="0"/>
        </a:p>
      </dsp:txBody>
      <dsp:txXfrm>
        <a:off x="388620" y="51403"/>
        <a:ext cx="5440680" cy="442800"/>
      </dsp:txXfrm>
    </dsp:sp>
    <dsp:sp modelId="{4549CC0C-CEF7-404E-82CE-C92E01A0B548}">
      <dsp:nvSpPr>
        <dsp:cNvPr id="0" name=""/>
        <dsp:cNvSpPr/>
      </dsp:nvSpPr>
      <dsp:spPr>
        <a:xfrm>
          <a:off x="0" y="1709204"/>
          <a:ext cx="77724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12420" rIns="603225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Extender y desarrollar la ocupación del mercado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Construir imagen de marca</a:t>
          </a:r>
          <a:endParaRPr lang="es-A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 smtClean="0"/>
            <a:t>Crear y mantener fidelidad a la marca</a:t>
          </a:r>
          <a:endParaRPr lang="es-AR" sz="1500" kern="1200" dirty="0"/>
        </a:p>
      </dsp:txBody>
      <dsp:txXfrm>
        <a:off x="0" y="1709204"/>
        <a:ext cx="7772400" cy="1134000"/>
      </dsp:txXfrm>
    </dsp:sp>
    <dsp:sp modelId="{F713E73A-99D2-4B76-8215-7F08299686B9}">
      <dsp:nvSpPr>
        <dsp:cNvPr id="0" name=""/>
        <dsp:cNvSpPr/>
      </dsp:nvSpPr>
      <dsp:spPr>
        <a:xfrm>
          <a:off x="388620" y="1487803"/>
          <a:ext cx="54406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/>
            <a:t>Objetivos</a:t>
          </a:r>
          <a:endParaRPr lang="es-AR" sz="1500" kern="1200" dirty="0"/>
        </a:p>
      </dsp:txBody>
      <dsp:txXfrm>
        <a:off x="388620" y="1487803"/>
        <a:ext cx="5440680" cy="442800"/>
      </dsp:txXfrm>
    </dsp:sp>
    <dsp:sp modelId="{7FE294ED-7E56-4CF3-BFBB-2CE170E6E799}">
      <dsp:nvSpPr>
        <dsp:cNvPr id="0" name=""/>
        <dsp:cNvSpPr/>
      </dsp:nvSpPr>
      <dsp:spPr>
        <a:xfrm>
          <a:off x="0" y="3145604"/>
          <a:ext cx="7772400" cy="1370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312420" rIns="603225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Mejorar el producto básico original</a:t>
          </a:r>
          <a:endParaRPr lang="es-AR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Establecer diferenciaciones de precios</a:t>
          </a:r>
          <a:endParaRPr lang="es-AR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Intensificar y diversificar el canal</a:t>
          </a:r>
          <a:endParaRPr lang="es-AR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b="1" kern="1200" dirty="0" smtClean="0"/>
            <a:t>Comunicación orientada al posicionamiento e imagen de marca</a:t>
          </a:r>
          <a:endParaRPr lang="es-AR" sz="1500" b="1" kern="1200" dirty="0"/>
        </a:p>
      </dsp:txBody>
      <dsp:txXfrm>
        <a:off x="0" y="3145604"/>
        <a:ext cx="7772400" cy="1370250"/>
      </dsp:txXfrm>
    </dsp:sp>
    <dsp:sp modelId="{DB91A1DC-6CBD-4AF9-A311-ABC80D058390}">
      <dsp:nvSpPr>
        <dsp:cNvPr id="0" name=""/>
        <dsp:cNvSpPr/>
      </dsp:nvSpPr>
      <dsp:spPr>
        <a:xfrm>
          <a:off x="388620" y="2924204"/>
          <a:ext cx="5440680" cy="44280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b="1" kern="1200" dirty="0" smtClean="0"/>
            <a:t>Plan de marketing (4P)</a:t>
          </a:r>
          <a:endParaRPr lang="es-AR" sz="1500" b="1" kern="1200" dirty="0"/>
        </a:p>
      </dsp:txBody>
      <dsp:txXfrm>
        <a:off x="388620" y="2924204"/>
        <a:ext cx="5440680" cy="442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47DA9D-BB24-4F9F-A6FB-F9C5C6D40DD6}">
      <dsp:nvSpPr>
        <dsp:cNvPr id="0" name=""/>
        <dsp:cNvSpPr/>
      </dsp:nvSpPr>
      <dsp:spPr>
        <a:xfrm>
          <a:off x="0" y="313979"/>
          <a:ext cx="77724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291592" rIns="60322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La demanda dejó de expandirse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Mercados </a:t>
          </a:r>
          <a:r>
            <a:rPr lang="es-AR" sz="1400" kern="1200" dirty="0" err="1" smtClean="0"/>
            <a:t>hipersegmentados</a:t>
          </a:r>
          <a:r>
            <a:rPr lang="es-AR" sz="1400" kern="1200" dirty="0" smtClean="0"/>
            <a:t> que se </a:t>
          </a:r>
          <a:r>
            <a:rPr lang="es-AR" sz="1400" kern="1200" dirty="0" err="1" smtClean="0"/>
            <a:t>oligopolizan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La tecnología está generalizada y accesible</a:t>
          </a:r>
          <a:endParaRPr lang="es-AR" sz="1400" kern="1200" dirty="0"/>
        </a:p>
      </dsp:txBody>
      <dsp:txXfrm>
        <a:off x="0" y="313979"/>
        <a:ext cx="7772400" cy="1058400"/>
      </dsp:txXfrm>
    </dsp:sp>
    <dsp:sp modelId="{573D7287-548A-45CA-82A8-843AB4E965BF}">
      <dsp:nvSpPr>
        <dsp:cNvPr id="0" name=""/>
        <dsp:cNvSpPr/>
      </dsp:nvSpPr>
      <dsp:spPr>
        <a:xfrm>
          <a:off x="388620" y="107339"/>
          <a:ext cx="544068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Entorno</a:t>
          </a:r>
          <a:endParaRPr lang="es-AR" sz="1400" kern="1200" dirty="0"/>
        </a:p>
      </dsp:txBody>
      <dsp:txXfrm>
        <a:off x="388620" y="107339"/>
        <a:ext cx="5440680" cy="413280"/>
      </dsp:txXfrm>
    </dsp:sp>
    <dsp:sp modelId="{23A5DCF3-74E4-4459-9262-F48430159EF3}">
      <dsp:nvSpPr>
        <dsp:cNvPr id="0" name=""/>
        <dsp:cNvSpPr/>
      </dsp:nvSpPr>
      <dsp:spPr>
        <a:xfrm>
          <a:off x="0" y="1654619"/>
          <a:ext cx="77724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291592" rIns="60322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Diferenciación de producto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Búsqueda de nuevos nichos o nuevos usos del producto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La ventaja competitiva reside en otras variables</a:t>
          </a:r>
          <a:endParaRPr lang="es-AR" sz="1400" kern="1200" dirty="0"/>
        </a:p>
      </dsp:txBody>
      <dsp:txXfrm>
        <a:off x="0" y="1654619"/>
        <a:ext cx="7772400" cy="1058400"/>
      </dsp:txXfrm>
    </dsp:sp>
    <dsp:sp modelId="{8F7F3C26-5231-4A97-82A5-955293EF45EC}">
      <dsp:nvSpPr>
        <dsp:cNvPr id="0" name=""/>
        <dsp:cNvSpPr/>
      </dsp:nvSpPr>
      <dsp:spPr>
        <a:xfrm>
          <a:off x="388620" y="1447979"/>
          <a:ext cx="544068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Objetivos</a:t>
          </a:r>
          <a:endParaRPr lang="es-AR" sz="1400" kern="1200" dirty="0"/>
        </a:p>
      </dsp:txBody>
      <dsp:txXfrm>
        <a:off x="388620" y="1447979"/>
        <a:ext cx="5440680" cy="413280"/>
      </dsp:txXfrm>
    </dsp:sp>
    <dsp:sp modelId="{973135B2-F1AC-46BC-BDFC-9435401030C6}">
      <dsp:nvSpPr>
        <dsp:cNvPr id="0" name=""/>
        <dsp:cNvSpPr/>
      </dsp:nvSpPr>
      <dsp:spPr>
        <a:xfrm>
          <a:off x="0" y="2995259"/>
          <a:ext cx="7772400" cy="1278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291592" rIns="60322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kern="1200" dirty="0" smtClean="0"/>
            <a:t>Diferenciar el </a:t>
          </a:r>
          <a:r>
            <a:rPr lang="es-AR" sz="1400" b="1" kern="1200" dirty="0" smtClean="0"/>
            <a:t>producto</a:t>
          </a:r>
          <a:endParaRPr lang="es-A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kern="1200" dirty="0" smtClean="0"/>
            <a:t>Precios a la baja</a:t>
          </a:r>
          <a:endParaRPr lang="es-A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kern="1200" dirty="0" smtClean="0"/>
            <a:t>Distribución intensiva</a:t>
          </a:r>
          <a:endParaRPr lang="es-A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kern="1200" dirty="0" smtClean="0"/>
            <a:t>Comunicación al mercado del posicionamiento deseado</a:t>
          </a:r>
          <a:endParaRPr lang="es-AR" sz="1400" b="1" kern="1200" dirty="0"/>
        </a:p>
      </dsp:txBody>
      <dsp:txXfrm>
        <a:off x="0" y="2995259"/>
        <a:ext cx="7772400" cy="1278900"/>
      </dsp:txXfrm>
    </dsp:sp>
    <dsp:sp modelId="{AF083A21-97F7-4ED5-817D-08688A8B4D6A}">
      <dsp:nvSpPr>
        <dsp:cNvPr id="0" name=""/>
        <dsp:cNvSpPr/>
      </dsp:nvSpPr>
      <dsp:spPr>
        <a:xfrm>
          <a:off x="388620" y="2788619"/>
          <a:ext cx="5440680" cy="41328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Plan de marketing (4P)</a:t>
          </a:r>
          <a:endParaRPr lang="es-AR" sz="1400" b="1" kern="1200" dirty="0"/>
        </a:p>
      </dsp:txBody>
      <dsp:txXfrm>
        <a:off x="388620" y="2788619"/>
        <a:ext cx="5440680" cy="4132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095B53-D8BD-43F7-888C-2A87245FF292}">
      <dsp:nvSpPr>
        <dsp:cNvPr id="0" name=""/>
        <dsp:cNvSpPr/>
      </dsp:nvSpPr>
      <dsp:spPr>
        <a:xfrm>
          <a:off x="0" y="344297"/>
          <a:ext cx="7772400" cy="1278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291592" rIns="60322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Crecimiento nulo del mercado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Disminución de ventas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Los competidores disminuyen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Grandes cambios tecnológicos</a:t>
          </a:r>
          <a:endParaRPr lang="es-AR" sz="1400" kern="1200" dirty="0"/>
        </a:p>
      </dsp:txBody>
      <dsp:txXfrm>
        <a:off x="0" y="344297"/>
        <a:ext cx="7772400" cy="1278900"/>
      </dsp:txXfrm>
    </dsp:sp>
    <dsp:sp modelId="{4037BFFB-7406-4748-99ED-10C181AAAD6C}">
      <dsp:nvSpPr>
        <dsp:cNvPr id="0" name=""/>
        <dsp:cNvSpPr/>
      </dsp:nvSpPr>
      <dsp:spPr>
        <a:xfrm>
          <a:off x="388620" y="137657"/>
          <a:ext cx="544068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Entorno</a:t>
          </a:r>
          <a:endParaRPr lang="es-AR" sz="1400" kern="1200" dirty="0"/>
        </a:p>
      </dsp:txBody>
      <dsp:txXfrm>
        <a:off x="388620" y="137657"/>
        <a:ext cx="5440680" cy="413280"/>
      </dsp:txXfrm>
    </dsp:sp>
    <dsp:sp modelId="{C20760B3-72EA-4C00-9F41-FAD559D70102}">
      <dsp:nvSpPr>
        <dsp:cNvPr id="0" name=""/>
        <dsp:cNvSpPr/>
      </dsp:nvSpPr>
      <dsp:spPr>
        <a:xfrm>
          <a:off x="0" y="1905438"/>
          <a:ext cx="77724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291592" rIns="60322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Desinvertir rápidamente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Transformarse en especialista del sector</a:t>
          </a:r>
          <a:endParaRPr lang="es-A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/>
            <a:t>Retener la demanda del segmento</a:t>
          </a:r>
          <a:endParaRPr lang="es-AR" sz="1400" kern="1200" dirty="0"/>
        </a:p>
      </dsp:txBody>
      <dsp:txXfrm>
        <a:off x="0" y="1905438"/>
        <a:ext cx="7772400" cy="1058400"/>
      </dsp:txXfrm>
    </dsp:sp>
    <dsp:sp modelId="{AE200EFB-135D-49B8-A2D6-5DD2E996C067}">
      <dsp:nvSpPr>
        <dsp:cNvPr id="0" name=""/>
        <dsp:cNvSpPr/>
      </dsp:nvSpPr>
      <dsp:spPr>
        <a:xfrm>
          <a:off x="388620" y="1698797"/>
          <a:ext cx="544068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/>
            <a:t>Objetivos</a:t>
          </a:r>
          <a:endParaRPr lang="es-AR" sz="1400" kern="1200" dirty="0"/>
        </a:p>
      </dsp:txBody>
      <dsp:txXfrm>
        <a:off x="388620" y="1698797"/>
        <a:ext cx="5440680" cy="413280"/>
      </dsp:txXfrm>
    </dsp:sp>
    <dsp:sp modelId="{769AD142-844B-40EF-9F02-62F7BA80263E}">
      <dsp:nvSpPr>
        <dsp:cNvPr id="0" name=""/>
        <dsp:cNvSpPr/>
      </dsp:nvSpPr>
      <dsp:spPr>
        <a:xfrm>
          <a:off x="0" y="3246078"/>
          <a:ext cx="7772400" cy="1278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291592" rIns="60322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kern="1200" dirty="0" smtClean="0"/>
            <a:t>Limitar la línea de productos</a:t>
          </a:r>
          <a:endParaRPr lang="es-A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kern="1200" dirty="0" smtClean="0"/>
            <a:t>Precios más altos</a:t>
          </a:r>
          <a:endParaRPr lang="es-A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kern="1200" dirty="0" smtClean="0"/>
            <a:t>Volver a la distribución selectiva</a:t>
          </a:r>
          <a:endParaRPr lang="es-A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1" kern="1200" dirty="0" smtClean="0"/>
            <a:t>Comunicación reducida</a:t>
          </a:r>
          <a:endParaRPr lang="es-AR" sz="1400" b="1" kern="1200" dirty="0"/>
        </a:p>
      </dsp:txBody>
      <dsp:txXfrm>
        <a:off x="0" y="3246078"/>
        <a:ext cx="7772400" cy="1278900"/>
      </dsp:txXfrm>
    </dsp:sp>
    <dsp:sp modelId="{AAD75E58-51A1-4A75-82F5-F5CA9D9D3BE3}">
      <dsp:nvSpPr>
        <dsp:cNvPr id="0" name=""/>
        <dsp:cNvSpPr/>
      </dsp:nvSpPr>
      <dsp:spPr>
        <a:xfrm>
          <a:off x="404666" y="3039438"/>
          <a:ext cx="5440680" cy="41328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 smtClean="0"/>
            <a:t>Plan de marketing (4P)</a:t>
          </a:r>
          <a:endParaRPr lang="es-AR" sz="1400" b="1" kern="1200" dirty="0"/>
        </a:p>
      </dsp:txBody>
      <dsp:txXfrm>
        <a:off x="404666" y="3039438"/>
        <a:ext cx="5440680" cy="413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0CB6370-1963-4D6F-8987-BC9BF4FC82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414CDEB-0758-4E26-AFBF-340B8171D8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14CDEB-0758-4E26-AFBF-340B8171D894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A46BD2-AB60-4AE0-8C7C-ADD302B0C155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44070-37BF-420F-99B2-76A76E7DB7B6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10662-9044-4043-AE60-D3241FF93A1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43000" y="1790700"/>
            <a:ext cx="7772400" cy="4381500"/>
          </a:xfrm>
        </p:spPr>
        <p:txBody>
          <a:bodyPr/>
          <a:lstStyle/>
          <a:p>
            <a:pPr lvl="0"/>
            <a:endParaRPr lang="es-AR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8C908-EA40-46AE-8259-3A0C0590D26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B31-26FC-4653-86E2-2FBAEE5E070E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74E73340-09DA-4102-A884-CDA7BEB00943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500A6A06-1D5D-4B66-A6BD-56D29E888551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3E907F3-44A1-4CE7-91AE-A5ADD5DDFCA5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45F93-40FB-4655-917F-26DDE6093F58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382084B-A128-4037-8191-281C063DF6C8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9643784-AFA3-47C8-ABA4-3733433C2E4B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E84A5ED0-F0CE-4E56-A919-822EEE01EC40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1071B68-2493-48F7-B268-2BF1E4E9AECD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571625" y="4406900"/>
            <a:ext cx="6923088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AR" dirty="0" smtClean="0"/>
              <a:t>VI – Segunda Etapa</a:t>
            </a:r>
            <a:br>
              <a:rPr lang="es-AR" dirty="0" smtClean="0"/>
            </a:br>
            <a:r>
              <a:rPr lang="es-AR" dirty="0" smtClean="0"/>
              <a:t>Diagnóstico de situación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" name="Rectangle 9"/>
          <p:cNvSpPr>
            <a:spLocks noChangeArrowheads="1"/>
          </p:cNvSpPr>
          <p:nvPr/>
        </p:nvSpPr>
        <p:spPr bwMode="auto">
          <a:xfrm>
            <a:off x="899593" y="1628800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Selectividad</a:t>
            </a:r>
          </a:p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Oportunista</a:t>
            </a:r>
          </a:p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(incógnita)</a:t>
            </a:r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188640"/>
            <a:ext cx="82296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Recomendaciones estratégicas</a:t>
            </a:r>
            <a:endParaRPr kumimoji="0" lang="es-ES_tradnl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00584" y="6093296"/>
            <a:ext cx="8019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Baja				  Media	     	  		   Alta</a:t>
            </a:r>
          </a:p>
          <a:p>
            <a:pPr algn="ctr"/>
            <a:r>
              <a:rPr lang="es-AR" sz="1400" dirty="0" smtClean="0"/>
              <a:t>Posición competitiva</a:t>
            </a:r>
            <a:endParaRPr lang="es-AR" sz="1400" dirty="0"/>
          </a:p>
        </p:txBody>
      </p:sp>
      <p:sp>
        <p:nvSpPr>
          <p:cNvPr id="28" name="27 CuadroTexto"/>
          <p:cNvSpPr txBox="1"/>
          <p:nvPr/>
        </p:nvSpPr>
        <p:spPr>
          <a:xfrm rot="16200000">
            <a:off x="-1649536" y="3616176"/>
            <a:ext cx="4575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1400" dirty="0" smtClean="0"/>
              <a:t>Atractivo del Mercado</a:t>
            </a:r>
          </a:p>
          <a:p>
            <a:r>
              <a:rPr lang="es-AR" sz="1400" dirty="0" smtClean="0"/>
              <a:t>Bajo     		    Medio 		        Alto</a:t>
            </a: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899592" y="3140967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Desinversión controlada </a:t>
            </a:r>
          </a:p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e invisible al cliente</a:t>
            </a:r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899592" y="4653135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Desinversión rápida para</a:t>
            </a:r>
          </a:p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concentrarse en lo prioritario</a:t>
            </a:r>
          </a:p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(perro)</a:t>
            </a:r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3491881" y="1628800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Inversión y </a:t>
            </a:r>
          </a:p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crecimiento selectivo</a:t>
            </a:r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3491880" y="3140967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Prudencia y selectividad</a:t>
            </a:r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3491880" y="4653135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Abandono o Desinversión</a:t>
            </a:r>
          </a:p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parcial</a:t>
            </a:r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6084169" y="1628800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Prioritario para</a:t>
            </a:r>
          </a:p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asignación de recursos</a:t>
            </a:r>
          </a:p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(estrella)</a:t>
            </a:r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6084168" y="3140967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Inversión y </a:t>
            </a:r>
          </a:p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crecimiento selectivo</a:t>
            </a:r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6084168" y="4653135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Selección</a:t>
            </a:r>
          </a:p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Protectora</a:t>
            </a:r>
          </a:p>
          <a:p>
            <a:pPr algn="ctr"/>
            <a:r>
              <a:rPr lang="es-ES_tradnl" sz="1100" b="1" dirty="0" smtClean="0">
                <a:solidFill>
                  <a:srgbClr val="000000"/>
                </a:solidFill>
                <a:latin typeface="+mn-lt"/>
              </a:rPr>
              <a:t>(vaca)</a:t>
            </a:r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8172400" y="26369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A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80112" y="26369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B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2987824" y="26369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C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3059832" y="411946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F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80112" y="41490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E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8172400" y="41490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D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8172400" y="563163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G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80112" y="56612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H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3059832" y="56612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I</a:t>
            </a:r>
            <a:endParaRPr lang="es-A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/>
          </a:bodyPr>
          <a:lstStyle/>
          <a:p>
            <a:r>
              <a:rPr lang="es-ES" dirty="0" smtClean="0"/>
              <a:t>Atractivo del mercado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99592" y="1628800"/>
          <a:ext cx="7776863" cy="48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705"/>
                <a:gridCol w="918629"/>
                <a:gridCol w="826766"/>
                <a:gridCol w="734904"/>
                <a:gridCol w="826766"/>
                <a:gridCol w="765093"/>
              </a:tblGrid>
              <a:tr h="462117">
                <a:tc>
                  <a:txBody>
                    <a:bodyPr/>
                    <a:lstStyle/>
                    <a:p>
                      <a:r>
                        <a:rPr lang="es-AR" dirty="0" smtClean="0"/>
                        <a:t>Variables</a:t>
                      </a:r>
                      <a:r>
                        <a:rPr lang="es-AR" baseline="0" dirty="0" smtClean="0"/>
                        <a:t> relevantes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%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#1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#2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#3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#4</a:t>
                      </a:r>
                      <a:endParaRPr lang="es-AR" dirty="0"/>
                    </a:p>
                  </a:txBody>
                  <a:tcPr/>
                </a:tc>
              </a:tr>
              <a:tr h="987538">
                <a:tc>
                  <a:txBody>
                    <a:bodyPr/>
                    <a:lstStyle/>
                    <a:p>
                      <a:r>
                        <a:rPr lang="es-AR" dirty="0" smtClean="0"/>
                        <a:t>MERCADO</a:t>
                      </a:r>
                    </a:p>
                    <a:p>
                      <a:r>
                        <a:rPr lang="es-AR" sz="1400" dirty="0" smtClean="0"/>
                        <a:t>Tamaño, estructura,</a:t>
                      </a:r>
                      <a:r>
                        <a:rPr lang="es-AR" sz="1400" baseline="0" dirty="0" smtClean="0"/>
                        <a:t> calidad, tecnología, sustitutos</a:t>
                      </a:r>
                      <a:endParaRPr lang="es-A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 35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35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35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70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35</a:t>
                      </a:r>
                      <a:endParaRPr lang="es-AR" dirty="0"/>
                    </a:p>
                  </a:txBody>
                  <a:tcPr/>
                </a:tc>
              </a:tr>
              <a:tr h="721663">
                <a:tc>
                  <a:txBody>
                    <a:bodyPr/>
                    <a:lstStyle/>
                    <a:p>
                      <a:r>
                        <a:rPr lang="es-AR" dirty="0" smtClean="0"/>
                        <a:t>TASA DE CRECIMIENTO</a:t>
                      </a:r>
                    </a:p>
                    <a:p>
                      <a:r>
                        <a:rPr lang="es-AR" sz="1400" baseline="0" dirty="0" smtClean="0"/>
                        <a:t>Esperada para cada negocio</a:t>
                      </a:r>
                    </a:p>
                    <a:p>
                      <a:endParaRPr lang="es-AR" sz="1400" baseline="0" dirty="0" smtClean="0"/>
                    </a:p>
                    <a:p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 15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45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45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30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45</a:t>
                      </a:r>
                      <a:endParaRPr lang="es-AR" dirty="0"/>
                    </a:p>
                  </a:txBody>
                  <a:tcPr/>
                </a:tc>
              </a:tr>
              <a:tr h="987538">
                <a:tc>
                  <a:txBody>
                    <a:bodyPr/>
                    <a:lstStyle/>
                    <a:p>
                      <a:r>
                        <a:rPr lang="es-AR" dirty="0" smtClean="0"/>
                        <a:t>COMPETENCIA (-)</a:t>
                      </a:r>
                    </a:p>
                    <a:p>
                      <a:r>
                        <a:rPr lang="es-AR" sz="1400" dirty="0" smtClean="0"/>
                        <a:t>Poder de negociación de clientes y proveedores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-3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-60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-2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-40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-2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-40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-2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-40</a:t>
                      </a:r>
                      <a:endParaRPr lang="es-AR" dirty="0"/>
                    </a:p>
                  </a:txBody>
                  <a:tcPr/>
                </a:tc>
              </a:tr>
              <a:tr h="987538">
                <a:tc>
                  <a:txBody>
                    <a:bodyPr/>
                    <a:lstStyle/>
                    <a:p>
                      <a:r>
                        <a:rPr lang="es-AR" dirty="0" smtClean="0"/>
                        <a:t>RENTABILIDAD</a:t>
                      </a:r>
                    </a:p>
                    <a:p>
                      <a:r>
                        <a:rPr lang="es-AR" sz="1400" dirty="0" smtClean="0"/>
                        <a:t>Efecto experiencia, efecto de escala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 30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30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30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60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60</a:t>
                      </a:r>
                      <a:endParaRPr lang="es-AR" dirty="0"/>
                    </a:p>
                  </a:txBody>
                  <a:tcPr/>
                </a:tc>
              </a:tr>
              <a:tr h="462117">
                <a:tc>
                  <a:txBody>
                    <a:bodyPr/>
                    <a:lstStyle/>
                    <a:p>
                      <a:r>
                        <a:rPr lang="es-AR" dirty="0" smtClean="0"/>
                        <a:t>Totales</a:t>
                      </a:r>
                      <a:r>
                        <a:rPr lang="es-AR" baseline="0" dirty="0" smtClean="0"/>
                        <a:t>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70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120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100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5951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/>
          </a:bodyPr>
          <a:lstStyle/>
          <a:p>
            <a:r>
              <a:rPr lang="es-ES" dirty="0" smtClean="0"/>
              <a:t>Posición competitiva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55577" y="1628800"/>
          <a:ext cx="7992887" cy="469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7614"/>
                <a:gridCol w="944146"/>
                <a:gridCol w="849732"/>
                <a:gridCol w="755318"/>
                <a:gridCol w="849732"/>
                <a:gridCol w="786345"/>
              </a:tblGrid>
              <a:tr h="449251">
                <a:tc>
                  <a:txBody>
                    <a:bodyPr/>
                    <a:lstStyle/>
                    <a:p>
                      <a:r>
                        <a:rPr lang="es-AR" dirty="0" smtClean="0"/>
                        <a:t>Variables</a:t>
                      </a:r>
                      <a:r>
                        <a:rPr lang="es-AR" baseline="0" dirty="0" smtClean="0"/>
                        <a:t> relevantes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%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#1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#2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#3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#4</a:t>
                      </a:r>
                      <a:endParaRPr lang="es-AR" dirty="0"/>
                    </a:p>
                  </a:txBody>
                  <a:tcPr/>
                </a:tc>
              </a:tr>
              <a:tr h="960044">
                <a:tc>
                  <a:txBody>
                    <a:bodyPr/>
                    <a:lstStyle/>
                    <a:p>
                      <a:r>
                        <a:rPr lang="es-AR" dirty="0" smtClean="0"/>
                        <a:t>CALIDAD DE PRODUCTO</a:t>
                      </a:r>
                    </a:p>
                    <a:p>
                      <a:r>
                        <a:rPr lang="es-AR" sz="1400" dirty="0" smtClean="0"/>
                        <a:t>Calidad percibida, nivel tecnológico, nivel</a:t>
                      </a:r>
                      <a:r>
                        <a:rPr lang="es-AR" sz="1400" baseline="0" dirty="0" smtClean="0"/>
                        <a:t> de R&amp;D</a:t>
                      </a:r>
                      <a:endParaRPr lang="es-A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 35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35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70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105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35</a:t>
                      </a:r>
                      <a:endParaRPr lang="es-AR" dirty="0"/>
                    </a:p>
                  </a:txBody>
                  <a:tcPr/>
                </a:tc>
              </a:tr>
              <a:tr h="896484">
                <a:tc>
                  <a:txBody>
                    <a:bodyPr/>
                    <a:lstStyle/>
                    <a:p>
                      <a:r>
                        <a:rPr lang="es-AR" dirty="0" smtClean="0"/>
                        <a:t>CALIDAD DE SERVICIO</a:t>
                      </a:r>
                    </a:p>
                    <a:p>
                      <a:r>
                        <a:rPr lang="es-AR" sz="1400" baseline="0" dirty="0" smtClean="0"/>
                        <a:t>Nivel de servicio, comunicación con el cliente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 10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30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20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30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30</a:t>
                      </a:r>
                      <a:endParaRPr lang="es-AR" dirty="0"/>
                    </a:p>
                  </a:txBody>
                  <a:tcPr/>
                </a:tc>
              </a:tr>
              <a:tr h="960044">
                <a:tc>
                  <a:txBody>
                    <a:bodyPr/>
                    <a:lstStyle/>
                    <a:p>
                      <a:r>
                        <a:rPr lang="es-AR" dirty="0" smtClean="0"/>
                        <a:t>IMAGEN</a:t>
                      </a:r>
                    </a:p>
                    <a:p>
                      <a:r>
                        <a:rPr lang="es-AR" sz="1400" dirty="0" smtClean="0"/>
                        <a:t>Imagen de empresa, </a:t>
                      </a:r>
                      <a:r>
                        <a:rPr lang="es-AR" sz="1400" dirty="0" err="1" smtClean="0"/>
                        <a:t>market</a:t>
                      </a:r>
                      <a:r>
                        <a:rPr lang="es-AR" sz="1400" baseline="0" dirty="0" smtClean="0"/>
                        <a:t> share, internacionalización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90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60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30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90</a:t>
                      </a:r>
                      <a:endParaRPr lang="es-AR" dirty="0"/>
                    </a:p>
                  </a:txBody>
                  <a:tcPr/>
                </a:tc>
              </a:tr>
              <a:tr h="965445">
                <a:tc>
                  <a:txBody>
                    <a:bodyPr/>
                    <a:lstStyle/>
                    <a:p>
                      <a:r>
                        <a:rPr lang="es-AR" dirty="0" smtClean="0"/>
                        <a:t>CONDICIONES</a:t>
                      </a:r>
                      <a:r>
                        <a:rPr lang="es-AR" baseline="0" dirty="0" smtClean="0"/>
                        <a:t> ECONÓMICAS</a:t>
                      </a:r>
                      <a:endParaRPr lang="es-AR" dirty="0" smtClean="0"/>
                    </a:p>
                    <a:p>
                      <a:r>
                        <a:rPr lang="es-AR" sz="1400" dirty="0" smtClean="0"/>
                        <a:t>Precio, margen de contribución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 25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25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50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50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</a:p>
                    <a:p>
                      <a:pPr algn="ctr"/>
                      <a:endParaRPr lang="es-AR" dirty="0" smtClean="0"/>
                    </a:p>
                    <a:p>
                      <a:pPr algn="ctr"/>
                      <a:r>
                        <a:rPr lang="es-AR" dirty="0" smtClean="0"/>
                        <a:t>50</a:t>
                      </a:r>
                      <a:endParaRPr lang="es-AR" dirty="0"/>
                    </a:p>
                  </a:txBody>
                  <a:tcPr/>
                </a:tc>
              </a:tr>
              <a:tr h="449251">
                <a:tc>
                  <a:txBody>
                    <a:bodyPr/>
                    <a:lstStyle/>
                    <a:p>
                      <a:r>
                        <a:rPr lang="es-AR" dirty="0" smtClean="0"/>
                        <a:t>Totales</a:t>
                      </a:r>
                      <a:r>
                        <a:rPr lang="es-AR" baseline="0" dirty="0" smtClean="0"/>
                        <a:t>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180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200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215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205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5951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" name="Rectangle 9"/>
          <p:cNvSpPr>
            <a:spLocks noChangeArrowheads="1"/>
          </p:cNvSpPr>
          <p:nvPr/>
        </p:nvSpPr>
        <p:spPr bwMode="auto">
          <a:xfrm>
            <a:off x="899593" y="1628800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188640"/>
            <a:ext cx="82296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Ubicaciones estratégicas</a:t>
            </a:r>
            <a:endParaRPr kumimoji="0" lang="es-ES_tradnl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00584" y="6093296"/>
            <a:ext cx="796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100		            167			          233		 	  300</a:t>
            </a:r>
          </a:p>
          <a:p>
            <a:pPr algn="ctr"/>
            <a:r>
              <a:rPr lang="es-AR" sz="1400" dirty="0" smtClean="0"/>
              <a:t>Posición competitiva  </a:t>
            </a:r>
            <a:endParaRPr lang="es-AR" sz="1400" dirty="0"/>
          </a:p>
        </p:txBody>
      </p:sp>
      <p:sp>
        <p:nvSpPr>
          <p:cNvPr id="28" name="27 CuadroTexto"/>
          <p:cNvSpPr txBox="1"/>
          <p:nvPr/>
        </p:nvSpPr>
        <p:spPr>
          <a:xfrm rot="16200000">
            <a:off x="-1773093" y="3616176"/>
            <a:ext cx="4822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1400" dirty="0" smtClean="0"/>
              <a:t>Atractivo del Mercado</a:t>
            </a:r>
          </a:p>
          <a:p>
            <a:r>
              <a:rPr lang="es-AR" sz="1400" dirty="0" smtClean="0"/>
              <a:t>0	         87		153	             220</a:t>
            </a: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899592" y="3140967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899592" y="4653135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3491881" y="1628800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3491880" y="3140967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3491880" y="4653135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6084169" y="1628800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6084168" y="3140967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6084168" y="4653135"/>
            <a:ext cx="2520280" cy="144015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8172400" y="26369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A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580112" y="26369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B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2987824" y="26369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C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3059832" y="411946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F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580112" y="41490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E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8172400" y="41490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D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8172400" y="563163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G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580112" y="56612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H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3059832" y="56612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I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3419872" y="4941168"/>
            <a:ext cx="1080120" cy="1008112"/>
          </a:xfrm>
          <a:prstGeom prst="ellipse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1</a:t>
            </a:r>
            <a:endParaRPr lang="es-AR" dirty="0"/>
          </a:p>
        </p:txBody>
      </p:sp>
      <p:sp>
        <p:nvSpPr>
          <p:cNvPr id="24" name="23 Elipse"/>
          <p:cNvSpPr/>
          <p:nvPr/>
        </p:nvSpPr>
        <p:spPr>
          <a:xfrm>
            <a:off x="3923928" y="4293096"/>
            <a:ext cx="1512168" cy="136815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2</a:t>
            </a:r>
            <a:endParaRPr lang="es-AR" dirty="0"/>
          </a:p>
        </p:txBody>
      </p:sp>
      <p:sp>
        <p:nvSpPr>
          <p:cNvPr id="26" name="25 Elipse"/>
          <p:cNvSpPr/>
          <p:nvPr/>
        </p:nvSpPr>
        <p:spPr>
          <a:xfrm>
            <a:off x="4860032" y="2780928"/>
            <a:ext cx="1512168" cy="136815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3</a:t>
            </a:r>
            <a:endParaRPr lang="es-AR" dirty="0"/>
          </a:p>
        </p:txBody>
      </p:sp>
      <p:sp>
        <p:nvSpPr>
          <p:cNvPr id="25" name="24 Elipse"/>
          <p:cNvSpPr/>
          <p:nvPr/>
        </p:nvSpPr>
        <p:spPr>
          <a:xfrm>
            <a:off x="4436368" y="3501008"/>
            <a:ext cx="114374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4</a:t>
            </a:r>
            <a:endParaRPr lang="es-AR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899592" y="1628800"/>
            <a:ext cx="7704856" cy="44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Recomendación estratégica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571625" y="4406900"/>
            <a:ext cx="6923088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AR" dirty="0" smtClean="0"/>
              <a:t>VIII – Segunda Etapa</a:t>
            </a:r>
            <a:br>
              <a:rPr lang="es-AR" dirty="0" smtClean="0"/>
            </a:br>
            <a:r>
              <a:rPr lang="es-AR" dirty="0" smtClean="0"/>
              <a:t>Factor clave: Ciclo de Vida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99032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Para la </a:t>
            </a:r>
            <a:r>
              <a:rPr lang="es-AR" dirty="0" smtClean="0"/>
              <a:t>introducción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43000" y="1790700"/>
          <a:ext cx="7772400" cy="473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1776"/>
            <a:ext cx="8229600" cy="1399032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Para </a:t>
            </a:r>
            <a:r>
              <a:rPr lang="es-AR" dirty="0" smtClean="0"/>
              <a:t>el crecimiento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43000" y="1790700"/>
          <a:ext cx="7772400" cy="4567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Para </a:t>
            </a:r>
            <a:r>
              <a:rPr lang="es-AR" dirty="0" smtClean="0"/>
              <a:t>la madurez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43000" y="1790700"/>
          <a:ext cx="77724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 smtClean="0"/>
              <a:t>Para </a:t>
            </a:r>
            <a:r>
              <a:rPr lang="es-AR" dirty="0" smtClean="0"/>
              <a:t>el declive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43000" y="1790700"/>
          <a:ext cx="7772400" cy="4662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Ubicación de la segunda etapa</a:t>
            </a:r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611560" y="1700808"/>
            <a:ext cx="8136904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755576" y="6093296"/>
            <a:ext cx="3096344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FASE 1</a:t>
            </a:r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3923928" y="6093296"/>
            <a:ext cx="3096344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FASE 2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7092280" y="6093296"/>
            <a:ext cx="1512168" cy="3600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FASE 3</a:t>
            </a: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755576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1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2339752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2</a:t>
            </a:r>
            <a:endParaRPr lang="es-AR" dirty="0"/>
          </a:p>
        </p:txBody>
      </p:sp>
      <p:sp>
        <p:nvSpPr>
          <p:cNvPr id="9" name="8 Rectángulo"/>
          <p:cNvSpPr/>
          <p:nvPr/>
        </p:nvSpPr>
        <p:spPr>
          <a:xfrm>
            <a:off x="3923928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3</a:t>
            </a:r>
            <a:endParaRPr lang="es-AR" dirty="0"/>
          </a:p>
        </p:txBody>
      </p:sp>
      <p:sp>
        <p:nvSpPr>
          <p:cNvPr id="10" name="9 Rectángulo"/>
          <p:cNvSpPr/>
          <p:nvPr/>
        </p:nvSpPr>
        <p:spPr>
          <a:xfrm>
            <a:off x="5508104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4</a:t>
            </a:r>
            <a:endParaRPr lang="es-AR" dirty="0"/>
          </a:p>
        </p:txBody>
      </p:sp>
      <p:sp>
        <p:nvSpPr>
          <p:cNvPr id="11" name="10 Rectángulo"/>
          <p:cNvSpPr/>
          <p:nvPr/>
        </p:nvSpPr>
        <p:spPr>
          <a:xfrm>
            <a:off x="7092280" y="5661248"/>
            <a:ext cx="151216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Etapa 5</a:t>
            </a:r>
            <a:endParaRPr lang="es-AR" dirty="0"/>
          </a:p>
        </p:txBody>
      </p:sp>
      <p:sp>
        <p:nvSpPr>
          <p:cNvPr id="14" name="13 Rectángulo"/>
          <p:cNvSpPr/>
          <p:nvPr/>
        </p:nvSpPr>
        <p:spPr>
          <a:xfrm>
            <a:off x="2339752" y="3068960"/>
            <a:ext cx="1512168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Diagnóstico</a:t>
            </a:r>
          </a:p>
          <a:p>
            <a:pPr algn="ctr"/>
            <a:r>
              <a:rPr lang="es-AR" dirty="0" smtClean="0"/>
              <a:t>de situación</a:t>
            </a:r>
            <a:endParaRPr lang="es-AR" dirty="0"/>
          </a:p>
        </p:txBody>
      </p:sp>
      <p:sp>
        <p:nvSpPr>
          <p:cNvPr id="16" name="15 Rectángulo"/>
          <p:cNvSpPr/>
          <p:nvPr/>
        </p:nvSpPr>
        <p:spPr>
          <a:xfrm>
            <a:off x="3923928" y="2060848"/>
            <a:ext cx="3096344" cy="720080"/>
          </a:xfrm>
          <a:prstGeom prst="rect">
            <a:avLst/>
          </a:prstGeom>
          <a:solidFill>
            <a:srgbClr val="006600">
              <a:alpha val="1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Decisiones estratégicas</a:t>
            </a:r>
          </a:p>
          <a:p>
            <a:pPr algn="ctr"/>
            <a:r>
              <a:rPr lang="es-AR" dirty="0" smtClean="0"/>
              <a:t>de marketing</a:t>
            </a:r>
            <a:endParaRPr lang="es-AR" dirty="0"/>
          </a:p>
        </p:txBody>
      </p:sp>
      <p:sp>
        <p:nvSpPr>
          <p:cNvPr id="17" name="16 Rectángulo"/>
          <p:cNvSpPr/>
          <p:nvPr/>
        </p:nvSpPr>
        <p:spPr>
          <a:xfrm>
            <a:off x="3923928" y="2852936"/>
            <a:ext cx="1512168" cy="2736304"/>
          </a:xfrm>
          <a:prstGeom prst="rect">
            <a:avLst/>
          </a:prstGeom>
          <a:solidFill>
            <a:srgbClr val="006600">
              <a:alpha val="1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Objetivos de </a:t>
            </a:r>
          </a:p>
          <a:p>
            <a:pPr algn="ctr"/>
            <a:r>
              <a:rPr lang="es-AR" dirty="0" smtClean="0"/>
              <a:t>Marketing</a:t>
            </a:r>
            <a:endParaRPr lang="es-AR" dirty="0"/>
          </a:p>
        </p:txBody>
      </p:sp>
      <p:sp>
        <p:nvSpPr>
          <p:cNvPr id="18" name="17 Rectángulo"/>
          <p:cNvSpPr/>
          <p:nvPr/>
        </p:nvSpPr>
        <p:spPr>
          <a:xfrm>
            <a:off x="5508104" y="2852936"/>
            <a:ext cx="1512168" cy="2736304"/>
          </a:xfrm>
          <a:prstGeom prst="rect">
            <a:avLst/>
          </a:prstGeom>
          <a:solidFill>
            <a:srgbClr val="006600">
              <a:alpha val="1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 smtClean="0"/>
              <a:t>Estrategias:</a:t>
            </a:r>
          </a:p>
          <a:p>
            <a:r>
              <a:rPr lang="es-AR" sz="1400" dirty="0" smtClean="0"/>
              <a:t>-Cartera</a:t>
            </a:r>
          </a:p>
          <a:p>
            <a:r>
              <a:rPr lang="es-AR" sz="1400" dirty="0" smtClean="0"/>
              <a:t>-Segmentación     y posiciona-miento</a:t>
            </a:r>
          </a:p>
          <a:p>
            <a:r>
              <a:rPr lang="es-AR" sz="1400" dirty="0" smtClean="0"/>
              <a:t>-</a:t>
            </a:r>
            <a:r>
              <a:rPr lang="es-AR" sz="1400" dirty="0" err="1" smtClean="0"/>
              <a:t>Fidelización</a:t>
            </a:r>
            <a:endParaRPr lang="es-AR" sz="1400" dirty="0" smtClean="0"/>
          </a:p>
          <a:p>
            <a:r>
              <a:rPr lang="es-AR" sz="1400" dirty="0" smtClean="0"/>
              <a:t>-Funcionales (</a:t>
            </a:r>
            <a:r>
              <a:rPr lang="es-AR" sz="1400" dirty="0" err="1" smtClean="0"/>
              <a:t>Mktg</a:t>
            </a:r>
            <a:r>
              <a:rPr lang="es-AR" sz="1400" dirty="0" smtClean="0"/>
              <a:t> </a:t>
            </a:r>
            <a:r>
              <a:rPr lang="es-AR" sz="1400" dirty="0" err="1" smtClean="0"/>
              <a:t>Mix</a:t>
            </a:r>
            <a:r>
              <a:rPr lang="es-AR" sz="1400" dirty="0" smtClean="0"/>
              <a:t>):</a:t>
            </a:r>
          </a:p>
          <a:p>
            <a:r>
              <a:rPr lang="es-AR" sz="1400" dirty="0" smtClean="0"/>
              <a:t>    </a:t>
            </a:r>
            <a:r>
              <a:rPr lang="es-AR" sz="1200" dirty="0" smtClean="0"/>
              <a:t>precio</a:t>
            </a:r>
          </a:p>
          <a:p>
            <a:r>
              <a:rPr lang="es-AR" sz="1200" dirty="0" smtClean="0"/>
              <a:t>    producto</a:t>
            </a:r>
          </a:p>
          <a:p>
            <a:r>
              <a:rPr lang="es-AR" sz="1200" dirty="0" smtClean="0"/>
              <a:t>    distribución</a:t>
            </a:r>
          </a:p>
          <a:p>
            <a:r>
              <a:rPr lang="es-AR" sz="1200" dirty="0" smtClean="0"/>
              <a:t>    comunicación</a:t>
            </a:r>
            <a:endParaRPr lang="es-AR" sz="1200" dirty="0"/>
          </a:p>
        </p:txBody>
      </p:sp>
      <p:sp>
        <p:nvSpPr>
          <p:cNvPr id="20" name="19 Rectángulo"/>
          <p:cNvSpPr/>
          <p:nvPr/>
        </p:nvSpPr>
        <p:spPr>
          <a:xfrm>
            <a:off x="7092280" y="3068960"/>
            <a:ext cx="1512168" cy="1080120"/>
          </a:xfrm>
          <a:prstGeom prst="rect">
            <a:avLst/>
          </a:prstGeom>
          <a:solidFill>
            <a:srgbClr val="006600">
              <a:alpha val="1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Planes de acción</a:t>
            </a:r>
            <a:endParaRPr lang="es-AR" dirty="0"/>
          </a:p>
        </p:txBody>
      </p:sp>
      <p:sp>
        <p:nvSpPr>
          <p:cNvPr id="12" name="11 Rectángulo"/>
          <p:cNvSpPr/>
          <p:nvPr/>
        </p:nvSpPr>
        <p:spPr>
          <a:xfrm>
            <a:off x="755576" y="2132856"/>
            <a:ext cx="1512168" cy="1080120"/>
          </a:xfrm>
          <a:prstGeom prst="rect">
            <a:avLst/>
          </a:prstGeom>
          <a:solidFill>
            <a:srgbClr val="006600">
              <a:alpha val="1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Análisis de situación externa</a:t>
            </a:r>
            <a:endParaRPr lang="es-AR" dirty="0"/>
          </a:p>
        </p:txBody>
      </p:sp>
      <p:sp>
        <p:nvSpPr>
          <p:cNvPr id="13" name="12 Rectángulo"/>
          <p:cNvSpPr/>
          <p:nvPr/>
        </p:nvSpPr>
        <p:spPr>
          <a:xfrm>
            <a:off x="755576" y="3933056"/>
            <a:ext cx="1512168" cy="1080120"/>
          </a:xfrm>
          <a:prstGeom prst="rect">
            <a:avLst/>
          </a:prstGeom>
          <a:solidFill>
            <a:srgbClr val="006600">
              <a:alpha val="1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Análisis de situación interna</a:t>
            </a:r>
            <a:endParaRPr lang="es-AR" dirty="0"/>
          </a:p>
        </p:txBody>
      </p:sp>
      <p:sp>
        <p:nvSpPr>
          <p:cNvPr id="19" name="18 Rectángulo"/>
          <p:cNvSpPr/>
          <p:nvPr/>
        </p:nvSpPr>
        <p:spPr>
          <a:xfrm>
            <a:off x="7092280" y="4293096"/>
            <a:ext cx="1512168" cy="1080120"/>
          </a:xfrm>
          <a:prstGeom prst="rect">
            <a:avLst/>
          </a:prstGeom>
          <a:solidFill>
            <a:srgbClr val="006600">
              <a:alpha val="1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Presu</a:t>
            </a:r>
            <a:r>
              <a:rPr lang="es-AR" dirty="0" smtClean="0"/>
              <a:t>-</a:t>
            </a:r>
          </a:p>
          <a:p>
            <a:pPr algn="ctr"/>
            <a:r>
              <a:rPr lang="es-AR" dirty="0" smtClean="0"/>
              <a:t>puestos y Controles</a:t>
            </a:r>
            <a:endParaRPr lang="es-AR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dirty="0" smtClean="0"/>
              <a:t>Atributos característicos</a:t>
            </a:r>
          </a:p>
        </p:txBody>
      </p:sp>
      <p:graphicFrame>
        <p:nvGraphicFramePr>
          <p:cNvPr id="178385" name="Group 209"/>
          <p:cNvGraphicFramePr>
            <a:graphicFrameLocks noGrp="1"/>
          </p:cNvGraphicFramePr>
          <p:nvPr>
            <p:ph idx="1"/>
          </p:nvPr>
        </p:nvGraphicFramePr>
        <p:xfrm>
          <a:off x="611188" y="1484313"/>
          <a:ext cx="7772400" cy="4947936"/>
        </p:xfrm>
        <a:graphic>
          <a:graphicData uri="http://schemas.openxmlformats.org/drawingml/2006/table">
            <a:tbl>
              <a:tblPr/>
              <a:tblGrid>
                <a:gridCol w="1554162"/>
                <a:gridCol w="1554163"/>
                <a:gridCol w="1555750"/>
                <a:gridCol w="1554162"/>
                <a:gridCol w="1554163"/>
              </a:tblGrid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Atributos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Introducción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Crecimiento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Madurez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Declive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Crecimiento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Lento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Rápido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Estable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Decreciente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Proceso fabril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estabilizado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 curso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Estabilizado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Estabilizado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 unitario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Elevado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 rápida baja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Moderada baja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Estable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Clientes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Innovadores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Masivo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Masivo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Rezagados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Demanda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 necesidad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Mayor a oferta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Equilibrada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Menor a oferta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Precio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Decreciente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Ligera baja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Estable 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Rentabilidad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Moderada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Muy buena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Baja o nula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Cash </a:t>
                      </a:r>
                      <a:r>
                        <a:rPr kumimoji="0" lang="es-E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Flow</a:t>
                      </a:r>
                      <a:endParaRPr kumimoji="0" lang="es-E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Moderado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Bajo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Publicidad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Conocimiento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Acompañamto.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Diferenciación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Sostenimiento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Producto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Básico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Mejorado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Diferenciado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Racionalizado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Competencia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hay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Inicia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Fuerte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 descenso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Gasto en </a:t>
                      </a:r>
                      <a:r>
                        <a:rPr kumimoji="0" lang="es-E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Mktg.</a:t>
                      </a:r>
                      <a:endParaRPr kumimoji="0" lang="es-E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Declinante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Cayendo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Bajo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Distribución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Selectiva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Intensiva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Intensiva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Selectiva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Marketing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Conocimiento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Preferencia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Lealtad marca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Selectivo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</a:t>
                      </a:r>
                      <a:r>
                        <a:rPr kumimoji="0" lang="es-E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relevante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Investigación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Producción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Marketing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Finanzas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Ciclo de vida y resultados</a:t>
            </a:r>
            <a:endParaRPr lang="es-AR" dirty="0"/>
          </a:p>
        </p:txBody>
      </p:sp>
      <p:pic>
        <p:nvPicPr>
          <p:cNvPr id="4" name="Picture 4" descr="http://disenio.idoneos.com/d/di/disenio/Dise%C3%B1o_Industrial/Marketing/Ciclo_del_producto/_files/cv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688206"/>
            <a:ext cx="6984776" cy="47147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Formas empíricas de ciclo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835150" y="1916113"/>
            <a:ext cx="6265863" cy="42481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ES"/>
              <a:t>Muy corto				</a:t>
            </a:r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r>
              <a:rPr lang="es-ES"/>
              <a:t>Corto		</a:t>
            </a:r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r>
              <a:rPr lang="es-ES"/>
              <a:t>			Largo</a:t>
            </a:r>
          </a:p>
        </p:txBody>
      </p:sp>
      <p:sp>
        <p:nvSpPr>
          <p:cNvPr id="35844" name="Freeform 5"/>
          <p:cNvSpPr>
            <a:spLocks/>
          </p:cNvSpPr>
          <p:nvPr/>
        </p:nvSpPr>
        <p:spPr bwMode="auto">
          <a:xfrm>
            <a:off x="1835150" y="2133600"/>
            <a:ext cx="1873250" cy="4032250"/>
          </a:xfrm>
          <a:custGeom>
            <a:avLst/>
            <a:gdLst>
              <a:gd name="T0" fmla="*/ 0 w 1180"/>
              <a:gd name="T1" fmla="*/ 2147483647 h 2540"/>
              <a:gd name="T2" fmla="*/ 2147483647 w 1180"/>
              <a:gd name="T3" fmla="*/ 2147483647 h 2540"/>
              <a:gd name="T4" fmla="*/ 2147483647 w 1180"/>
              <a:gd name="T5" fmla="*/ 2147483647 h 2540"/>
              <a:gd name="T6" fmla="*/ 0 60000 65536"/>
              <a:gd name="T7" fmla="*/ 0 60000 65536"/>
              <a:gd name="T8" fmla="*/ 0 60000 65536"/>
              <a:gd name="T9" fmla="*/ 0 w 1180"/>
              <a:gd name="T10" fmla="*/ 0 h 2540"/>
              <a:gd name="T11" fmla="*/ 1180 w 1180"/>
              <a:gd name="T12" fmla="*/ 2540 h 2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80" h="2540">
                <a:moveTo>
                  <a:pt x="0" y="2540"/>
                </a:moveTo>
                <a:cubicBezTo>
                  <a:pt x="174" y="1678"/>
                  <a:pt x="348" y="816"/>
                  <a:pt x="545" y="408"/>
                </a:cubicBezTo>
                <a:cubicBezTo>
                  <a:pt x="742" y="0"/>
                  <a:pt x="1059" y="143"/>
                  <a:pt x="1180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  <p:sp>
        <p:nvSpPr>
          <p:cNvPr id="35845" name="Freeform 6"/>
          <p:cNvSpPr>
            <a:spLocks/>
          </p:cNvSpPr>
          <p:nvPr/>
        </p:nvSpPr>
        <p:spPr bwMode="auto">
          <a:xfrm>
            <a:off x="1835150" y="2276475"/>
            <a:ext cx="3673475" cy="3889375"/>
          </a:xfrm>
          <a:custGeom>
            <a:avLst/>
            <a:gdLst>
              <a:gd name="T0" fmla="*/ 0 w 2314"/>
              <a:gd name="T1" fmla="*/ 2147483647 h 2450"/>
              <a:gd name="T2" fmla="*/ 2147483647 w 2314"/>
              <a:gd name="T3" fmla="*/ 2147483647 h 2450"/>
              <a:gd name="T4" fmla="*/ 2147483647 w 2314"/>
              <a:gd name="T5" fmla="*/ 2147483647 h 2450"/>
              <a:gd name="T6" fmla="*/ 2147483647 w 2314"/>
              <a:gd name="T7" fmla="*/ 0 h 2450"/>
              <a:gd name="T8" fmla="*/ 0 60000 65536"/>
              <a:gd name="T9" fmla="*/ 0 60000 65536"/>
              <a:gd name="T10" fmla="*/ 0 60000 65536"/>
              <a:gd name="T11" fmla="*/ 0 60000 65536"/>
              <a:gd name="T12" fmla="*/ 0 w 2314"/>
              <a:gd name="T13" fmla="*/ 0 h 2450"/>
              <a:gd name="T14" fmla="*/ 2314 w 2314"/>
              <a:gd name="T15" fmla="*/ 2450 h 24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14" h="2450">
                <a:moveTo>
                  <a:pt x="0" y="2450"/>
                </a:moveTo>
                <a:cubicBezTo>
                  <a:pt x="378" y="2227"/>
                  <a:pt x="756" y="2004"/>
                  <a:pt x="998" y="1679"/>
                </a:cubicBezTo>
                <a:cubicBezTo>
                  <a:pt x="1240" y="1354"/>
                  <a:pt x="1233" y="779"/>
                  <a:pt x="1452" y="499"/>
                </a:cubicBezTo>
                <a:cubicBezTo>
                  <a:pt x="1671" y="219"/>
                  <a:pt x="2155" y="83"/>
                  <a:pt x="231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  <p:sp>
        <p:nvSpPr>
          <p:cNvPr id="35846" name="Freeform 7"/>
          <p:cNvSpPr>
            <a:spLocks/>
          </p:cNvSpPr>
          <p:nvPr/>
        </p:nvSpPr>
        <p:spPr bwMode="auto">
          <a:xfrm>
            <a:off x="1835150" y="2179638"/>
            <a:ext cx="5976938" cy="3986212"/>
          </a:xfrm>
          <a:custGeom>
            <a:avLst/>
            <a:gdLst>
              <a:gd name="T0" fmla="*/ 0 w 3765"/>
              <a:gd name="T1" fmla="*/ 2147483647 h 2511"/>
              <a:gd name="T2" fmla="*/ 2147483647 w 3765"/>
              <a:gd name="T3" fmla="*/ 2147483647 h 2511"/>
              <a:gd name="T4" fmla="*/ 2147483647 w 3765"/>
              <a:gd name="T5" fmla="*/ 2147483647 h 2511"/>
              <a:gd name="T6" fmla="*/ 2147483647 w 3765"/>
              <a:gd name="T7" fmla="*/ 2147483647 h 2511"/>
              <a:gd name="T8" fmla="*/ 0 60000 65536"/>
              <a:gd name="T9" fmla="*/ 0 60000 65536"/>
              <a:gd name="T10" fmla="*/ 0 60000 65536"/>
              <a:gd name="T11" fmla="*/ 0 60000 65536"/>
              <a:gd name="T12" fmla="*/ 0 w 3765"/>
              <a:gd name="T13" fmla="*/ 0 h 2511"/>
              <a:gd name="T14" fmla="*/ 3765 w 3765"/>
              <a:gd name="T15" fmla="*/ 2511 h 251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65" h="2511">
                <a:moveTo>
                  <a:pt x="0" y="2511"/>
                </a:moveTo>
                <a:cubicBezTo>
                  <a:pt x="926" y="2465"/>
                  <a:pt x="1852" y="2420"/>
                  <a:pt x="2404" y="2057"/>
                </a:cubicBezTo>
                <a:cubicBezTo>
                  <a:pt x="2956" y="1694"/>
                  <a:pt x="3085" y="666"/>
                  <a:pt x="3312" y="333"/>
                </a:cubicBezTo>
                <a:cubicBezTo>
                  <a:pt x="3539" y="0"/>
                  <a:pt x="3652" y="30"/>
                  <a:pt x="3765" y="6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Formas empíricas de ciclo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835150" y="1916113"/>
            <a:ext cx="6265863" cy="424815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ES"/>
              <a:t>Ciclo largo				</a:t>
            </a:r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r>
              <a:rPr lang="es-ES"/>
              <a:t>			Relanzamiento		</a:t>
            </a:r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r>
              <a:rPr lang="es-ES"/>
              <a:t>Fracaso					</a:t>
            </a:r>
          </a:p>
        </p:txBody>
      </p:sp>
      <p:sp>
        <p:nvSpPr>
          <p:cNvPr id="36868" name="Freeform 5"/>
          <p:cNvSpPr>
            <a:spLocks/>
          </p:cNvSpPr>
          <p:nvPr/>
        </p:nvSpPr>
        <p:spPr bwMode="auto">
          <a:xfrm>
            <a:off x="1835150" y="2349500"/>
            <a:ext cx="4032250" cy="3816350"/>
          </a:xfrm>
          <a:custGeom>
            <a:avLst/>
            <a:gdLst>
              <a:gd name="T0" fmla="*/ 0 w 2540"/>
              <a:gd name="T1" fmla="*/ 2147483647 h 2404"/>
              <a:gd name="T2" fmla="*/ 2147483647 w 2540"/>
              <a:gd name="T3" fmla="*/ 2147483647 h 2404"/>
              <a:gd name="T4" fmla="*/ 2147483647 w 2540"/>
              <a:gd name="T5" fmla="*/ 0 h 2404"/>
              <a:gd name="T6" fmla="*/ 0 60000 65536"/>
              <a:gd name="T7" fmla="*/ 0 60000 65536"/>
              <a:gd name="T8" fmla="*/ 0 60000 65536"/>
              <a:gd name="T9" fmla="*/ 0 w 2540"/>
              <a:gd name="T10" fmla="*/ 0 h 2404"/>
              <a:gd name="T11" fmla="*/ 2540 w 2540"/>
              <a:gd name="T12" fmla="*/ 2404 h 24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0" h="2404">
                <a:moveTo>
                  <a:pt x="0" y="2404"/>
                </a:moveTo>
                <a:cubicBezTo>
                  <a:pt x="174" y="1697"/>
                  <a:pt x="348" y="990"/>
                  <a:pt x="771" y="589"/>
                </a:cubicBezTo>
                <a:cubicBezTo>
                  <a:pt x="1194" y="188"/>
                  <a:pt x="2253" y="98"/>
                  <a:pt x="25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  <p:sp>
        <p:nvSpPr>
          <p:cNvPr id="36869" name="Freeform 6"/>
          <p:cNvSpPr>
            <a:spLocks/>
          </p:cNvSpPr>
          <p:nvPr/>
        </p:nvSpPr>
        <p:spPr bwMode="auto">
          <a:xfrm>
            <a:off x="1835150" y="3357563"/>
            <a:ext cx="5329238" cy="2808287"/>
          </a:xfrm>
          <a:custGeom>
            <a:avLst/>
            <a:gdLst>
              <a:gd name="T0" fmla="*/ 0 w 3357"/>
              <a:gd name="T1" fmla="*/ 2147483647 h 1769"/>
              <a:gd name="T2" fmla="*/ 2147483647 w 3357"/>
              <a:gd name="T3" fmla="*/ 2147483647 h 1769"/>
              <a:gd name="T4" fmla="*/ 2147483647 w 3357"/>
              <a:gd name="T5" fmla="*/ 2147483647 h 1769"/>
              <a:gd name="T6" fmla="*/ 2147483647 w 3357"/>
              <a:gd name="T7" fmla="*/ 2147483647 h 1769"/>
              <a:gd name="T8" fmla="*/ 2147483647 w 3357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7"/>
              <a:gd name="T16" fmla="*/ 0 h 1769"/>
              <a:gd name="T17" fmla="*/ 3357 w 3357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7" h="1769">
                <a:moveTo>
                  <a:pt x="0" y="1769"/>
                </a:moveTo>
                <a:cubicBezTo>
                  <a:pt x="113" y="1368"/>
                  <a:pt x="227" y="967"/>
                  <a:pt x="545" y="816"/>
                </a:cubicBezTo>
                <a:cubicBezTo>
                  <a:pt x="863" y="665"/>
                  <a:pt x="1505" y="914"/>
                  <a:pt x="1905" y="861"/>
                </a:cubicBezTo>
                <a:cubicBezTo>
                  <a:pt x="2305" y="808"/>
                  <a:pt x="2707" y="642"/>
                  <a:pt x="2949" y="499"/>
                </a:cubicBezTo>
                <a:cubicBezTo>
                  <a:pt x="3191" y="356"/>
                  <a:pt x="3297" y="83"/>
                  <a:pt x="3357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  <p:sp>
        <p:nvSpPr>
          <p:cNvPr id="36870" name="Freeform 7"/>
          <p:cNvSpPr>
            <a:spLocks/>
          </p:cNvSpPr>
          <p:nvPr/>
        </p:nvSpPr>
        <p:spPr bwMode="auto">
          <a:xfrm>
            <a:off x="1835150" y="5360988"/>
            <a:ext cx="1081088" cy="804862"/>
          </a:xfrm>
          <a:custGeom>
            <a:avLst/>
            <a:gdLst>
              <a:gd name="T0" fmla="*/ 0 w 681"/>
              <a:gd name="T1" fmla="*/ 2147483647 h 507"/>
              <a:gd name="T2" fmla="*/ 2147483647 w 681"/>
              <a:gd name="T3" fmla="*/ 2147483647 h 507"/>
              <a:gd name="T4" fmla="*/ 2147483647 w 681"/>
              <a:gd name="T5" fmla="*/ 2147483647 h 507"/>
              <a:gd name="T6" fmla="*/ 2147483647 w 681"/>
              <a:gd name="T7" fmla="*/ 2147483647 h 507"/>
              <a:gd name="T8" fmla="*/ 0 60000 65536"/>
              <a:gd name="T9" fmla="*/ 0 60000 65536"/>
              <a:gd name="T10" fmla="*/ 0 60000 65536"/>
              <a:gd name="T11" fmla="*/ 0 60000 65536"/>
              <a:gd name="T12" fmla="*/ 0 w 681"/>
              <a:gd name="T13" fmla="*/ 0 h 507"/>
              <a:gd name="T14" fmla="*/ 681 w 681"/>
              <a:gd name="T15" fmla="*/ 507 h 5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1" h="507">
                <a:moveTo>
                  <a:pt x="0" y="507"/>
                </a:moveTo>
                <a:cubicBezTo>
                  <a:pt x="72" y="412"/>
                  <a:pt x="144" y="318"/>
                  <a:pt x="227" y="235"/>
                </a:cubicBezTo>
                <a:cubicBezTo>
                  <a:pt x="310" y="152"/>
                  <a:pt x="423" y="16"/>
                  <a:pt x="499" y="8"/>
                </a:cubicBezTo>
                <a:cubicBezTo>
                  <a:pt x="575" y="0"/>
                  <a:pt x="628" y="94"/>
                  <a:pt x="681" y="18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Formas empíricas de ciclo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835150" y="1916113"/>
            <a:ext cx="6265863" cy="424815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s-ES"/>
              <a:t>Madurez estable			</a:t>
            </a:r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r>
              <a:rPr lang="es-ES"/>
              <a:t>	Moda	</a:t>
            </a:r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r>
              <a:rPr lang="es-ES"/>
              <a:t>		Bluff con mercado residual				</a:t>
            </a:r>
          </a:p>
        </p:txBody>
      </p:sp>
      <p:sp>
        <p:nvSpPr>
          <p:cNvPr id="37892" name="Freeform 7"/>
          <p:cNvSpPr>
            <a:spLocks/>
          </p:cNvSpPr>
          <p:nvPr/>
        </p:nvSpPr>
        <p:spPr bwMode="auto">
          <a:xfrm>
            <a:off x="1835150" y="2038350"/>
            <a:ext cx="5473700" cy="4127500"/>
          </a:xfrm>
          <a:custGeom>
            <a:avLst/>
            <a:gdLst>
              <a:gd name="T0" fmla="*/ 0 w 3448"/>
              <a:gd name="T1" fmla="*/ 2147483647 h 2600"/>
              <a:gd name="T2" fmla="*/ 2147483647 w 3448"/>
              <a:gd name="T3" fmla="*/ 2147483647 h 2600"/>
              <a:gd name="T4" fmla="*/ 2147483647 w 3448"/>
              <a:gd name="T5" fmla="*/ 2147483647 h 2600"/>
              <a:gd name="T6" fmla="*/ 2147483647 w 3448"/>
              <a:gd name="T7" fmla="*/ 2147483647 h 2600"/>
              <a:gd name="T8" fmla="*/ 0 60000 65536"/>
              <a:gd name="T9" fmla="*/ 0 60000 65536"/>
              <a:gd name="T10" fmla="*/ 0 60000 65536"/>
              <a:gd name="T11" fmla="*/ 0 60000 65536"/>
              <a:gd name="T12" fmla="*/ 0 w 3448"/>
              <a:gd name="T13" fmla="*/ 0 h 2600"/>
              <a:gd name="T14" fmla="*/ 3448 w 3448"/>
              <a:gd name="T15" fmla="*/ 2600 h 2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48" h="2600">
                <a:moveTo>
                  <a:pt x="0" y="2600"/>
                </a:moveTo>
                <a:cubicBezTo>
                  <a:pt x="49" y="2120"/>
                  <a:pt x="98" y="1640"/>
                  <a:pt x="499" y="1239"/>
                </a:cubicBezTo>
                <a:cubicBezTo>
                  <a:pt x="900" y="838"/>
                  <a:pt x="1913" y="392"/>
                  <a:pt x="2404" y="196"/>
                </a:cubicBezTo>
                <a:cubicBezTo>
                  <a:pt x="2895" y="0"/>
                  <a:pt x="3171" y="30"/>
                  <a:pt x="3448" y="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  <p:sp>
        <p:nvSpPr>
          <p:cNvPr id="37893" name="Freeform 8"/>
          <p:cNvSpPr>
            <a:spLocks/>
          </p:cNvSpPr>
          <p:nvPr/>
        </p:nvSpPr>
        <p:spPr bwMode="auto">
          <a:xfrm>
            <a:off x="1835150" y="2984500"/>
            <a:ext cx="3673475" cy="3181350"/>
          </a:xfrm>
          <a:custGeom>
            <a:avLst/>
            <a:gdLst>
              <a:gd name="T0" fmla="*/ 0 w 2314"/>
              <a:gd name="T1" fmla="*/ 2147483647 h 2004"/>
              <a:gd name="T2" fmla="*/ 2147483647 w 2314"/>
              <a:gd name="T3" fmla="*/ 2147483647 h 2004"/>
              <a:gd name="T4" fmla="*/ 2147483647 w 2314"/>
              <a:gd name="T5" fmla="*/ 2147483647 h 2004"/>
              <a:gd name="T6" fmla="*/ 2147483647 w 2314"/>
              <a:gd name="T7" fmla="*/ 2147483647 h 2004"/>
              <a:gd name="T8" fmla="*/ 2147483647 w 2314"/>
              <a:gd name="T9" fmla="*/ 2147483647 h 2004"/>
              <a:gd name="T10" fmla="*/ 2147483647 w 2314"/>
              <a:gd name="T11" fmla="*/ 2147483647 h 2004"/>
              <a:gd name="T12" fmla="*/ 2147483647 w 2314"/>
              <a:gd name="T13" fmla="*/ 2147483647 h 20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14"/>
              <a:gd name="T22" fmla="*/ 0 h 2004"/>
              <a:gd name="T23" fmla="*/ 2314 w 2314"/>
              <a:gd name="T24" fmla="*/ 2004 h 20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14" h="2004">
                <a:moveTo>
                  <a:pt x="0" y="2004"/>
                </a:moveTo>
                <a:cubicBezTo>
                  <a:pt x="238" y="1376"/>
                  <a:pt x="476" y="749"/>
                  <a:pt x="635" y="598"/>
                </a:cubicBezTo>
                <a:cubicBezTo>
                  <a:pt x="794" y="447"/>
                  <a:pt x="840" y="1119"/>
                  <a:pt x="953" y="1096"/>
                </a:cubicBezTo>
                <a:cubicBezTo>
                  <a:pt x="1066" y="1073"/>
                  <a:pt x="1195" y="453"/>
                  <a:pt x="1316" y="461"/>
                </a:cubicBezTo>
                <a:cubicBezTo>
                  <a:pt x="1437" y="469"/>
                  <a:pt x="1551" y="1195"/>
                  <a:pt x="1679" y="1142"/>
                </a:cubicBezTo>
                <a:cubicBezTo>
                  <a:pt x="1807" y="1089"/>
                  <a:pt x="1981" y="288"/>
                  <a:pt x="2087" y="144"/>
                </a:cubicBezTo>
                <a:cubicBezTo>
                  <a:pt x="2193" y="0"/>
                  <a:pt x="2253" y="140"/>
                  <a:pt x="2314" y="2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  <p:sp>
        <p:nvSpPr>
          <p:cNvPr id="37894" name="Freeform 9"/>
          <p:cNvSpPr>
            <a:spLocks/>
          </p:cNvSpPr>
          <p:nvPr/>
        </p:nvSpPr>
        <p:spPr bwMode="auto">
          <a:xfrm>
            <a:off x="1835150" y="4810125"/>
            <a:ext cx="3889375" cy="1355725"/>
          </a:xfrm>
          <a:custGeom>
            <a:avLst/>
            <a:gdLst>
              <a:gd name="T0" fmla="*/ 0 w 2450"/>
              <a:gd name="T1" fmla="*/ 2147483647 h 854"/>
              <a:gd name="T2" fmla="*/ 2147483647 w 2450"/>
              <a:gd name="T3" fmla="*/ 2147483647 h 854"/>
              <a:gd name="T4" fmla="*/ 2147483647 w 2450"/>
              <a:gd name="T5" fmla="*/ 2147483647 h 854"/>
              <a:gd name="T6" fmla="*/ 2147483647 w 2450"/>
              <a:gd name="T7" fmla="*/ 2147483647 h 854"/>
              <a:gd name="T8" fmla="*/ 0 60000 65536"/>
              <a:gd name="T9" fmla="*/ 0 60000 65536"/>
              <a:gd name="T10" fmla="*/ 0 60000 65536"/>
              <a:gd name="T11" fmla="*/ 0 60000 65536"/>
              <a:gd name="T12" fmla="*/ 0 w 2450"/>
              <a:gd name="T13" fmla="*/ 0 h 854"/>
              <a:gd name="T14" fmla="*/ 2450 w 2450"/>
              <a:gd name="T15" fmla="*/ 854 h 8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0" h="854">
                <a:moveTo>
                  <a:pt x="0" y="854"/>
                </a:moveTo>
                <a:cubicBezTo>
                  <a:pt x="370" y="510"/>
                  <a:pt x="741" y="166"/>
                  <a:pt x="953" y="83"/>
                </a:cubicBezTo>
                <a:cubicBezTo>
                  <a:pt x="1165" y="0"/>
                  <a:pt x="1020" y="302"/>
                  <a:pt x="1270" y="355"/>
                </a:cubicBezTo>
                <a:cubicBezTo>
                  <a:pt x="1520" y="408"/>
                  <a:pt x="1985" y="404"/>
                  <a:pt x="2450" y="4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Un ejemplo: el soporte de la música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660772" y="1917154"/>
            <a:ext cx="7057330" cy="42481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s-ES" dirty="0"/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r>
              <a:rPr lang="es-ES" dirty="0" smtClean="0"/>
              <a:t>                                                     33 </a:t>
            </a:r>
            <a:r>
              <a:rPr lang="es-ES" dirty="0"/>
              <a:t>rpm	</a:t>
            </a:r>
            <a:r>
              <a:rPr lang="es-ES" dirty="0" smtClean="0"/>
              <a:t>           Música on-Line</a:t>
            </a:r>
            <a:r>
              <a:rPr lang="es-ES" dirty="0"/>
              <a:t>	</a:t>
            </a:r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r>
              <a:rPr lang="es-ES" dirty="0"/>
              <a:t>					        </a:t>
            </a:r>
            <a:r>
              <a:rPr lang="es-ES" dirty="0" smtClean="0"/>
              <a:t>       MP3</a:t>
            </a:r>
            <a:endParaRPr lang="es-ES" dirty="0"/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r>
              <a:rPr lang="es-ES" dirty="0"/>
              <a:t>			45 rpm	                      </a:t>
            </a:r>
            <a:r>
              <a:rPr lang="es-ES" dirty="0" smtClean="0"/>
              <a:t>       CD</a:t>
            </a:r>
            <a:endParaRPr lang="es-ES" dirty="0"/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r>
              <a:rPr lang="es-ES" dirty="0"/>
              <a:t>		</a:t>
            </a:r>
            <a:r>
              <a:rPr lang="es-ES" dirty="0" err="1" smtClean="0"/>
              <a:t>Cassettes</a:t>
            </a:r>
            <a:r>
              <a:rPr lang="es-ES" dirty="0"/>
              <a:t>				</a:t>
            </a:r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r>
              <a:rPr lang="es-ES" dirty="0" smtClean="0"/>
              <a:t>Magazines					</a:t>
            </a:r>
            <a:endParaRPr lang="es-ES" dirty="0"/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endParaRPr lang="es-ES" dirty="0" smtClean="0"/>
          </a:p>
          <a:p>
            <a:pPr algn="ctr">
              <a:defRPr/>
            </a:pPr>
            <a:r>
              <a:rPr lang="es-ES" dirty="0" smtClean="0"/>
              <a:t>1970   1975   </a:t>
            </a:r>
            <a:r>
              <a:rPr lang="es-ES" dirty="0"/>
              <a:t>1980   </a:t>
            </a:r>
            <a:r>
              <a:rPr lang="es-ES" dirty="0" smtClean="0"/>
              <a:t>1985   </a:t>
            </a:r>
            <a:r>
              <a:rPr lang="es-ES" dirty="0"/>
              <a:t>1990 </a:t>
            </a:r>
            <a:r>
              <a:rPr lang="es-ES" dirty="0" smtClean="0"/>
              <a:t> 1995   2000   2005    2010    2015</a:t>
            </a:r>
            <a:endParaRPr lang="es-ES" dirty="0"/>
          </a:p>
          <a:p>
            <a:pPr algn="ctr">
              <a:defRPr/>
            </a:pPr>
            <a:endParaRPr lang="es-ES" dirty="0"/>
          </a:p>
        </p:txBody>
      </p:sp>
      <p:pic>
        <p:nvPicPr>
          <p:cNvPr id="38916" name="3 Marcador de contenido" descr="miniatur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8" y="6286500"/>
            <a:ext cx="2667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12 Forma libre"/>
          <p:cNvSpPr>
            <a:spLocks noChangeArrowheads="1"/>
          </p:cNvSpPr>
          <p:nvPr/>
        </p:nvSpPr>
        <p:spPr bwMode="auto">
          <a:xfrm>
            <a:off x="611560" y="3214688"/>
            <a:ext cx="7034534" cy="2590576"/>
          </a:xfrm>
          <a:custGeom>
            <a:avLst/>
            <a:gdLst>
              <a:gd name="T0" fmla="*/ 0 w 7015655"/>
              <a:gd name="T1" fmla="*/ 641710 h 2370083"/>
              <a:gd name="T2" fmla="*/ 155265 w 7015655"/>
              <a:gd name="T3" fmla="*/ 505116 h 2370083"/>
              <a:gd name="T4" fmla="*/ 330352 w 7015655"/>
              <a:gd name="T5" fmla="*/ 138019 h 2370083"/>
              <a:gd name="T6" fmla="*/ 469100 w 7015655"/>
              <a:gd name="T7" fmla="*/ 5690 h 2370083"/>
              <a:gd name="T8" fmla="*/ 538473 w 7015655"/>
              <a:gd name="T9" fmla="*/ 172167 h 2370083"/>
              <a:gd name="T10" fmla="*/ 706953 w 7015655"/>
              <a:gd name="T11" fmla="*/ 184972 h 2370083"/>
              <a:gd name="T12" fmla="*/ 872129 w 7015655"/>
              <a:gd name="T13" fmla="*/ 534996 h 2370083"/>
              <a:gd name="T14" fmla="*/ 1470062 w 7015655"/>
              <a:gd name="T15" fmla="*/ 364253 h 23700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15655"/>
              <a:gd name="T25" fmla="*/ 0 h 2370083"/>
              <a:gd name="T26" fmla="*/ 7015655 w 7015655"/>
              <a:gd name="T27" fmla="*/ 2370083 h 23700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15655" h="2370083">
                <a:moveTo>
                  <a:pt x="0" y="2370083"/>
                </a:moveTo>
                <a:cubicBezTo>
                  <a:pt x="239110" y="2272862"/>
                  <a:pt x="478221" y="2175641"/>
                  <a:pt x="740979" y="1865586"/>
                </a:cubicBezTo>
                <a:cubicBezTo>
                  <a:pt x="1003737" y="1555531"/>
                  <a:pt x="1326930" y="817179"/>
                  <a:pt x="1576551" y="509752"/>
                </a:cubicBezTo>
                <a:cubicBezTo>
                  <a:pt x="1826172" y="202325"/>
                  <a:pt x="2073165" y="0"/>
                  <a:pt x="2238703" y="21021"/>
                </a:cubicBezTo>
                <a:cubicBezTo>
                  <a:pt x="2404241" y="42042"/>
                  <a:pt x="2380593" y="525517"/>
                  <a:pt x="2569779" y="635876"/>
                </a:cubicBezTo>
                <a:cubicBezTo>
                  <a:pt x="2758965" y="746235"/>
                  <a:pt x="3108434" y="459828"/>
                  <a:pt x="3373820" y="683173"/>
                </a:cubicBezTo>
                <a:cubicBezTo>
                  <a:pt x="3639206" y="906518"/>
                  <a:pt x="3555124" y="1865587"/>
                  <a:pt x="4162096" y="1975945"/>
                </a:cubicBezTo>
                <a:cubicBezTo>
                  <a:pt x="4769068" y="2086303"/>
                  <a:pt x="6978869" y="1319048"/>
                  <a:pt x="7015655" y="1345324"/>
                </a:cubicBezTo>
              </a:path>
            </a:pathLst>
          </a:cu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  <p:sp>
        <p:nvSpPr>
          <p:cNvPr id="38918" name="13 Forma libre"/>
          <p:cNvSpPr>
            <a:spLocks noChangeArrowheads="1"/>
          </p:cNvSpPr>
          <p:nvPr/>
        </p:nvSpPr>
        <p:spPr bwMode="auto">
          <a:xfrm>
            <a:off x="670297" y="3016250"/>
            <a:ext cx="6327726" cy="3005038"/>
          </a:xfrm>
          <a:custGeom>
            <a:avLst/>
            <a:gdLst>
              <a:gd name="T0" fmla="*/ 0 w 5722882"/>
              <a:gd name="T1" fmla="*/ 1395166 h 2816772"/>
              <a:gd name="T2" fmla="*/ 702929 w 5722882"/>
              <a:gd name="T3" fmla="*/ 734294 h 2816772"/>
              <a:gd name="T4" fmla="*/ 1265275 w 5722882"/>
              <a:gd name="T5" fmla="*/ 1064730 h 2816772"/>
              <a:gd name="T6" fmla="*/ 2249376 w 5722882"/>
              <a:gd name="T7" fmla="*/ 702823 h 2816772"/>
              <a:gd name="T8" fmla="*/ 3163185 w 5722882"/>
              <a:gd name="T9" fmla="*/ 765765 h 2816772"/>
              <a:gd name="T10" fmla="*/ 3795816 w 5722882"/>
              <a:gd name="T11" fmla="*/ 325191 h 2816772"/>
              <a:gd name="T12" fmla="*/ 4592464 w 5722882"/>
              <a:gd name="T13" fmla="*/ 73432 h 2816772"/>
              <a:gd name="T14" fmla="*/ 5271966 w 5722882"/>
              <a:gd name="T15" fmla="*/ 104903 h 2816772"/>
              <a:gd name="T16" fmla="*/ 6092052 w 5722882"/>
              <a:gd name="T17" fmla="*/ 702823 h 2816772"/>
              <a:gd name="T18" fmla="*/ 7544784 w 5722882"/>
              <a:gd name="T19" fmla="*/ 2056028 h 2816772"/>
              <a:gd name="T20" fmla="*/ 8505430 w 5722882"/>
              <a:gd name="T21" fmla="*/ 2811302 h 2816772"/>
              <a:gd name="T22" fmla="*/ 8505430 w 5722882"/>
              <a:gd name="T23" fmla="*/ 2811302 h 28167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722882"/>
              <a:gd name="T37" fmla="*/ 0 h 2816772"/>
              <a:gd name="T38" fmla="*/ 5722882 w 5722882"/>
              <a:gd name="T39" fmla="*/ 2816772 h 281677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722882" h="2816772">
                <a:moveTo>
                  <a:pt x="0" y="1397876"/>
                </a:moveTo>
                <a:cubicBezTo>
                  <a:pt x="165537" y="1094389"/>
                  <a:pt x="331075" y="790903"/>
                  <a:pt x="472965" y="735724"/>
                </a:cubicBezTo>
                <a:cubicBezTo>
                  <a:pt x="614855" y="680545"/>
                  <a:pt x="677916" y="1072055"/>
                  <a:pt x="851337" y="1066800"/>
                </a:cubicBezTo>
                <a:cubicBezTo>
                  <a:pt x="1024758" y="1061545"/>
                  <a:pt x="1300655" y="754117"/>
                  <a:pt x="1513489" y="704193"/>
                </a:cubicBezTo>
                <a:cubicBezTo>
                  <a:pt x="1726324" y="654269"/>
                  <a:pt x="1954924" y="830317"/>
                  <a:pt x="2128344" y="767255"/>
                </a:cubicBezTo>
                <a:cubicBezTo>
                  <a:pt x="2301764" y="704193"/>
                  <a:pt x="2393730" y="441435"/>
                  <a:pt x="2554013" y="325821"/>
                </a:cubicBezTo>
                <a:cubicBezTo>
                  <a:pt x="2714296" y="210207"/>
                  <a:pt x="2924503" y="110358"/>
                  <a:pt x="3090041" y="73572"/>
                </a:cubicBezTo>
                <a:cubicBezTo>
                  <a:pt x="3255579" y="36786"/>
                  <a:pt x="3379076" y="0"/>
                  <a:pt x="3547241" y="105103"/>
                </a:cubicBezTo>
                <a:cubicBezTo>
                  <a:pt x="3715406" y="210206"/>
                  <a:pt x="3844158" y="378372"/>
                  <a:pt x="4099034" y="704193"/>
                </a:cubicBezTo>
                <a:cubicBezTo>
                  <a:pt x="4353910" y="1030014"/>
                  <a:pt x="4805855" y="1707932"/>
                  <a:pt x="5076496" y="2060028"/>
                </a:cubicBezTo>
                <a:cubicBezTo>
                  <a:pt x="5347137" y="2412124"/>
                  <a:pt x="5722882" y="2816772"/>
                  <a:pt x="5722882" y="2816772"/>
                </a:cubicBezTo>
              </a:path>
            </a:pathLst>
          </a:cu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  <p:sp>
        <p:nvSpPr>
          <p:cNvPr id="38919" name="14 Forma libre"/>
          <p:cNvSpPr>
            <a:spLocks noChangeArrowheads="1"/>
          </p:cNvSpPr>
          <p:nvPr/>
        </p:nvSpPr>
        <p:spPr bwMode="auto">
          <a:xfrm>
            <a:off x="670297" y="4787900"/>
            <a:ext cx="5823669" cy="1344613"/>
          </a:xfrm>
          <a:custGeom>
            <a:avLst/>
            <a:gdLst>
              <a:gd name="T0" fmla="*/ 0 w 6085489"/>
              <a:gd name="T1" fmla="*/ 1338231 h 1345324"/>
              <a:gd name="T2" fmla="*/ 1212746 w 6085489"/>
              <a:gd name="T3" fmla="*/ 1102996 h 1345324"/>
              <a:gd name="T4" fmla="*/ 2015996 w 6085489"/>
              <a:gd name="T5" fmla="*/ 616841 h 1345324"/>
              <a:gd name="T6" fmla="*/ 2740500 w 6085489"/>
              <a:gd name="T7" fmla="*/ 318876 h 1345324"/>
              <a:gd name="T8" fmla="*/ 3606742 w 6085489"/>
              <a:gd name="T9" fmla="*/ 240463 h 1345324"/>
              <a:gd name="T10" fmla="*/ 4472967 w 6085489"/>
              <a:gd name="T11" fmla="*/ 177736 h 1345324"/>
              <a:gd name="T12" fmla="*/ 6079489 w 6085489"/>
              <a:gd name="T13" fmla="*/ 1306867 h 1345324"/>
              <a:gd name="T14" fmla="*/ 6079489 w 6085489"/>
              <a:gd name="T15" fmla="*/ 1306867 h 13453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85489"/>
              <a:gd name="T25" fmla="*/ 0 h 1345324"/>
              <a:gd name="T26" fmla="*/ 6085489 w 6085489"/>
              <a:gd name="T27" fmla="*/ 1345324 h 13453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85489" h="1345324">
                <a:moveTo>
                  <a:pt x="0" y="1345324"/>
                </a:moveTo>
                <a:cubicBezTo>
                  <a:pt x="438806" y="1287517"/>
                  <a:pt x="877613" y="1229710"/>
                  <a:pt x="1213944" y="1108841"/>
                </a:cubicBezTo>
                <a:cubicBezTo>
                  <a:pt x="1550275" y="987972"/>
                  <a:pt x="1763110" y="751489"/>
                  <a:pt x="2017986" y="620110"/>
                </a:cubicBezTo>
                <a:cubicBezTo>
                  <a:pt x="2272862" y="488731"/>
                  <a:pt x="2477814" y="383628"/>
                  <a:pt x="2743200" y="320566"/>
                </a:cubicBezTo>
                <a:cubicBezTo>
                  <a:pt x="3008586" y="257504"/>
                  <a:pt x="3610303" y="241738"/>
                  <a:pt x="3610303" y="241738"/>
                </a:cubicBezTo>
                <a:cubicBezTo>
                  <a:pt x="3899337" y="218090"/>
                  <a:pt x="4064875" y="0"/>
                  <a:pt x="4477406" y="178676"/>
                </a:cubicBezTo>
                <a:cubicBezTo>
                  <a:pt x="4889937" y="357352"/>
                  <a:pt x="6085489" y="1313793"/>
                  <a:pt x="6085489" y="1313793"/>
                </a:cubicBezTo>
              </a:path>
            </a:pathLst>
          </a:cu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  <p:sp>
        <p:nvSpPr>
          <p:cNvPr id="38920" name="15 Forma libre"/>
          <p:cNvSpPr>
            <a:spLocks noChangeArrowheads="1"/>
          </p:cNvSpPr>
          <p:nvPr/>
        </p:nvSpPr>
        <p:spPr bwMode="auto">
          <a:xfrm>
            <a:off x="4232647" y="4005064"/>
            <a:ext cx="3413447" cy="2159199"/>
          </a:xfrm>
          <a:custGeom>
            <a:avLst/>
            <a:gdLst>
              <a:gd name="T0" fmla="*/ 0 w 2317531"/>
              <a:gd name="T1" fmla="*/ 160556 h 3137338"/>
              <a:gd name="T2" fmla="*/ 2835570 w 2317531"/>
              <a:gd name="T3" fmla="*/ 145227 h 3137338"/>
              <a:gd name="T4" fmla="*/ 4505835 w 2317531"/>
              <a:gd name="T5" fmla="*/ 76648 h 3137338"/>
              <a:gd name="T6" fmla="*/ 4505835 w 2317531"/>
              <a:gd name="T7" fmla="*/ 76648 h 3137338"/>
              <a:gd name="T8" fmla="*/ 5709980 w 2317531"/>
              <a:gd name="T9" fmla="*/ 0 h 3137338"/>
              <a:gd name="T10" fmla="*/ 5709980 w 2317531"/>
              <a:gd name="T11" fmla="*/ 0 h 31373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17531"/>
              <a:gd name="T19" fmla="*/ 0 h 3137338"/>
              <a:gd name="T20" fmla="*/ 2317531 w 2317531"/>
              <a:gd name="T21" fmla="*/ 3137338 h 31373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17531" h="3137338">
                <a:moveTo>
                  <a:pt x="0" y="3137338"/>
                </a:moveTo>
                <a:cubicBezTo>
                  <a:pt x="423041" y="3124200"/>
                  <a:pt x="846083" y="3111062"/>
                  <a:pt x="1150883" y="2837793"/>
                </a:cubicBezTo>
                <a:cubicBezTo>
                  <a:pt x="1455683" y="2564524"/>
                  <a:pt x="1828800" y="1497724"/>
                  <a:pt x="1828800" y="1497724"/>
                </a:cubicBezTo>
                <a:lnTo>
                  <a:pt x="2317531" y="0"/>
                </a:ln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  <p:sp>
        <p:nvSpPr>
          <p:cNvPr id="38921" name="15 Forma libre"/>
          <p:cNvSpPr>
            <a:spLocks noChangeArrowheads="1"/>
          </p:cNvSpPr>
          <p:nvPr/>
        </p:nvSpPr>
        <p:spPr bwMode="auto">
          <a:xfrm>
            <a:off x="5897935" y="3286125"/>
            <a:ext cx="1820167" cy="2878138"/>
          </a:xfrm>
          <a:custGeom>
            <a:avLst/>
            <a:gdLst>
              <a:gd name="T0" fmla="*/ 0 w 2317531"/>
              <a:gd name="T1" fmla="*/ 1573410 h 3137338"/>
              <a:gd name="T2" fmla="*/ 765 w 2317531"/>
              <a:gd name="T3" fmla="*/ 1423185 h 3137338"/>
              <a:gd name="T4" fmla="*/ 1216 w 2317531"/>
              <a:gd name="T5" fmla="*/ 751127 h 3137338"/>
              <a:gd name="T6" fmla="*/ 1216 w 2317531"/>
              <a:gd name="T7" fmla="*/ 751127 h 3137338"/>
              <a:gd name="T8" fmla="*/ 1541 w 2317531"/>
              <a:gd name="T9" fmla="*/ 0 h 3137338"/>
              <a:gd name="T10" fmla="*/ 1541 w 2317531"/>
              <a:gd name="T11" fmla="*/ 0 h 31373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17531"/>
              <a:gd name="T19" fmla="*/ 0 h 3137338"/>
              <a:gd name="T20" fmla="*/ 2317531 w 2317531"/>
              <a:gd name="T21" fmla="*/ 3137338 h 31373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17531" h="3137338">
                <a:moveTo>
                  <a:pt x="0" y="3137338"/>
                </a:moveTo>
                <a:cubicBezTo>
                  <a:pt x="423041" y="3124200"/>
                  <a:pt x="846083" y="3111062"/>
                  <a:pt x="1150883" y="2837793"/>
                </a:cubicBezTo>
                <a:cubicBezTo>
                  <a:pt x="1455683" y="2564524"/>
                  <a:pt x="1828800" y="1497724"/>
                  <a:pt x="1828800" y="1497724"/>
                </a:cubicBezTo>
                <a:lnTo>
                  <a:pt x="2317531" y="0"/>
                </a:ln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  <p:sp>
        <p:nvSpPr>
          <p:cNvPr id="14" name="13 Forma libre"/>
          <p:cNvSpPr/>
          <p:nvPr/>
        </p:nvSpPr>
        <p:spPr>
          <a:xfrm>
            <a:off x="975264" y="5727032"/>
            <a:ext cx="1347537" cy="433136"/>
          </a:xfrm>
          <a:custGeom>
            <a:avLst/>
            <a:gdLst>
              <a:gd name="connsiteX0" fmla="*/ 0 w 1347537"/>
              <a:gd name="connsiteY0" fmla="*/ 433136 h 433136"/>
              <a:gd name="connsiteX1" fmla="*/ 304800 w 1347537"/>
              <a:gd name="connsiteY1" fmla="*/ 336884 h 433136"/>
              <a:gd name="connsiteX2" fmla="*/ 786063 w 1347537"/>
              <a:gd name="connsiteY2" fmla="*/ 16042 h 433136"/>
              <a:gd name="connsiteX3" fmla="*/ 1347537 w 1347537"/>
              <a:gd name="connsiteY3" fmla="*/ 433136 h 433136"/>
              <a:gd name="connsiteX4" fmla="*/ 1347537 w 1347537"/>
              <a:gd name="connsiteY4" fmla="*/ 433136 h 43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537" h="433136">
                <a:moveTo>
                  <a:pt x="0" y="433136"/>
                </a:moveTo>
                <a:cubicBezTo>
                  <a:pt x="86895" y="419768"/>
                  <a:pt x="173790" y="406400"/>
                  <a:pt x="304800" y="336884"/>
                </a:cubicBezTo>
                <a:cubicBezTo>
                  <a:pt x="435810" y="267368"/>
                  <a:pt x="612274" y="0"/>
                  <a:pt x="786063" y="16042"/>
                </a:cubicBezTo>
                <a:cubicBezTo>
                  <a:pt x="959852" y="32084"/>
                  <a:pt x="1347537" y="433136"/>
                  <a:pt x="1347537" y="433136"/>
                </a:cubicBezTo>
                <a:lnTo>
                  <a:pt x="1347537" y="433136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5 Forma libre"/>
          <p:cNvSpPr>
            <a:spLocks noChangeArrowheads="1"/>
          </p:cNvSpPr>
          <p:nvPr/>
        </p:nvSpPr>
        <p:spPr bwMode="auto">
          <a:xfrm>
            <a:off x="6986439" y="1916832"/>
            <a:ext cx="731663" cy="4183807"/>
          </a:xfrm>
          <a:custGeom>
            <a:avLst/>
            <a:gdLst>
              <a:gd name="T0" fmla="*/ 0 w 2317531"/>
              <a:gd name="T1" fmla="*/ 1573410 h 3137338"/>
              <a:gd name="T2" fmla="*/ 765 w 2317531"/>
              <a:gd name="T3" fmla="*/ 1423185 h 3137338"/>
              <a:gd name="T4" fmla="*/ 1216 w 2317531"/>
              <a:gd name="T5" fmla="*/ 751127 h 3137338"/>
              <a:gd name="T6" fmla="*/ 1216 w 2317531"/>
              <a:gd name="T7" fmla="*/ 751127 h 3137338"/>
              <a:gd name="T8" fmla="*/ 1541 w 2317531"/>
              <a:gd name="T9" fmla="*/ 0 h 3137338"/>
              <a:gd name="T10" fmla="*/ 1541 w 2317531"/>
              <a:gd name="T11" fmla="*/ 0 h 31373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17531"/>
              <a:gd name="T19" fmla="*/ 0 h 3137338"/>
              <a:gd name="T20" fmla="*/ 2317531 w 2317531"/>
              <a:gd name="T21" fmla="*/ 3137338 h 31373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17531" h="3137338">
                <a:moveTo>
                  <a:pt x="0" y="3137338"/>
                </a:moveTo>
                <a:cubicBezTo>
                  <a:pt x="423041" y="3124200"/>
                  <a:pt x="846083" y="3111062"/>
                  <a:pt x="1150883" y="2837793"/>
                </a:cubicBezTo>
                <a:cubicBezTo>
                  <a:pt x="1455683" y="2564524"/>
                  <a:pt x="1828800" y="1497724"/>
                  <a:pt x="1828800" y="1497724"/>
                </a:cubicBezTo>
                <a:lnTo>
                  <a:pt x="2317531" y="0"/>
                </a:lnTo>
              </a:path>
            </a:pathLst>
          </a:cu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endParaRPr lang="es-AR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Diagnóstico de </a:t>
            </a:r>
            <a:r>
              <a:rPr lang="es-ES" dirty="0" smtClean="0"/>
              <a:t>situación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s-ES" sz="2400" dirty="0" smtClean="0"/>
              <a:t>Concentración del Canal en pocos actores con mucho poder</a:t>
            </a:r>
          </a:p>
          <a:p>
            <a:pPr lvl="1"/>
            <a:endParaRPr lang="es-ES" sz="2400" dirty="0" smtClean="0"/>
          </a:p>
          <a:p>
            <a:pPr lvl="1"/>
            <a:r>
              <a:rPr lang="es-ES" sz="2400" dirty="0" smtClean="0"/>
              <a:t>Multiplicidad de Marcas en marcas de pocos conglomerados marcarios</a:t>
            </a:r>
          </a:p>
          <a:p>
            <a:pPr lvl="1"/>
            <a:endParaRPr lang="es-ES" sz="2400" dirty="0" smtClean="0"/>
          </a:p>
          <a:p>
            <a:pPr lvl="1"/>
            <a:r>
              <a:rPr lang="es-ES" sz="2400" dirty="0" smtClean="0"/>
              <a:t>Reducción de Ciclos de Vida de Productos y aumento en tasa de fracaso de los mismos</a:t>
            </a:r>
          </a:p>
          <a:p>
            <a:pPr lvl="1"/>
            <a:endParaRPr lang="es-ES" sz="2400" dirty="0" smtClean="0"/>
          </a:p>
          <a:p>
            <a:pPr lvl="1"/>
            <a:r>
              <a:rPr lang="es-ES" sz="2400" dirty="0" smtClean="0"/>
              <a:t>Lanzamientos acelerados de productos nuevos y obsolescencia acelerada de productos</a:t>
            </a:r>
            <a:endParaRPr lang="es-E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5281237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99032"/>
          </a:xfrm>
        </p:spPr>
        <p:txBody>
          <a:bodyPr/>
          <a:lstStyle/>
          <a:p>
            <a:r>
              <a:rPr lang="es-ES" dirty="0" smtClean="0"/>
              <a:t>Diagnóstico de situación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2" y="2564904"/>
            <a:ext cx="1224136" cy="60016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Menos agentes                  (Distribuidores y fabricantes)</a:t>
            </a:r>
            <a:endParaRPr lang="es-ES" sz="1100" b="1" dirty="0">
              <a:latin typeface="+mn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700808"/>
            <a:ext cx="1224136" cy="6001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Aumento en la concentración en el canal</a:t>
            </a:r>
            <a:endParaRPr lang="es-ES" sz="1100" b="1" dirty="0"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15616" y="3356992"/>
            <a:ext cx="1224136" cy="430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Bajos costos de fabricación</a:t>
            </a:r>
            <a:endParaRPr lang="es-ES" sz="11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915816" y="1556792"/>
            <a:ext cx="1224136" cy="6001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Marketing mucho más operativo</a:t>
            </a:r>
            <a:endParaRPr lang="es-ES" sz="1100" b="1" dirty="0">
              <a:latin typeface="+mn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43808" y="2492896"/>
            <a:ext cx="1368152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Segmentación y posicionamiento en todos los mercados</a:t>
            </a:r>
            <a:endParaRPr lang="es-ES" sz="1100" b="1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26326" y="3789039"/>
            <a:ext cx="1800200" cy="60016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Aumenta el número de marcas en los supermercados</a:t>
            </a:r>
            <a:endParaRPr lang="es-ES" sz="1100" b="1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599534" y="3789037"/>
            <a:ext cx="1800200" cy="43088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Mercados fragmentados</a:t>
            </a:r>
            <a:endParaRPr lang="es-ES" sz="1100" b="1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732240" y="4038163"/>
            <a:ext cx="1800200" cy="76944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Aumenta la dificultad para captar la atención de los consumidores</a:t>
            </a:r>
            <a:endParaRPr lang="es-ES" sz="1100" b="1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752020" y="2065870"/>
            <a:ext cx="1224136" cy="430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Tecnología digital</a:t>
            </a:r>
            <a:endParaRPr lang="es-ES" sz="1100" b="1" dirty="0">
              <a:latin typeface="+mn-lt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435655" y="2924944"/>
            <a:ext cx="1224136" cy="26161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Internet</a:t>
            </a:r>
            <a:endParaRPr lang="es-ES" sz="1100" b="1" dirty="0">
              <a:latin typeface="+mn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485867" y="5086925"/>
            <a:ext cx="1800200" cy="6001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Aumentan las dificultades para competir</a:t>
            </a:r>
            <a:endParaRPr lang="es-ES" sz="1100" b="1" dirty="0">
              <a:latin typeface="+mn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876256" y="1412776"/>
            <a:ext cx="1224136" cy="76944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Aumento del número de medios de comunicación</a:t>
            </a:r>
            <a:endParaRPr lang="es-ES" sz="1100" b="1" dirty="0">
              <a:latin typeface="+mn-lt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6876256" y="2492896"/>
            <a:ext cx="1224136" cy="12772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Los consumidores aprenden a filtrar rápidamente lo que les interesa</a:t>
            </a:r>
            <a:endParaRPr lang="es-ES" sz="1100" b="1" dirty="0">
              <a:latin typeface="+mn-lt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160004" y="4769276"/>
            <a:ext cx="1224136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Las empresas que no lanzan productos nuevos pierden participación</a:t>
            </a:r>
            <a:endParaRPr lang="es-ES" sz="1100" b="1" dirty="0">
              <a:latin typeface="+mn-lt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771800" y="4794537"/>
            <a:ext cx="1224136" cy="93871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+mn-lt"/>
              </a:rPr>
              <a:t>Nuevos hábitos de sustitución rápida y  prueba de novedades</a:t>
            </a:r>
            <a:endParaRPr lang="es-ES" sz="1100" b="1" dirty="0">
              <a:latin typeface="+mn-lt"/>
            </a:endParaRP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611560" y="2287185"/>
            <a:ext cx="144016" cy="2777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899592" y="3223289"/>
            <a:ext cx="144016" cy="2777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2123728" y="3799353"/>
            <a:ext cx="288032" cy="3497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V="1">
            <a:off x="3491880" y="2132856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9" idx="0"/>
          </p:cNvCxnSpPr>
          <p:nvPr/>
        </p:nvCxnSpPr>
        <p:spPr>
          <a:xfrm flipV="1">
            <a:off x="3326426" y="3284984"/>
            <a:ext cx="93446" cy="5040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flipH="1">
            <a:off x="5076056" y="2559468"/>
            <a:ext cx="193787" cy="2934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flipH="1">
            <a:off x="4067944" y="3212976"/>
            <a:ext cx="864096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4283169" y="3992193"/>
            <a:ext cx="31636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5796136" y="4293096"/>
            <a:ext cx="504056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flipH="1">
            <a:off x="7308304" y="4853191"/>
            <a:ext cx="396043" cy="44801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7503265" y="2204864"/>
            <a:ext cx="0" cy="2353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7488324" y="3851651"/>
            <a:ext cx="0" cy="1534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>
            <a:off x="3345962" y="4431676"/>
            <a:ext cx="0" cy="2934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 flipH="1">
            <a:off x="2298293" y="4365104"/>
            <a:ext cx="545515" cy="3707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1835696" y="5877272"/>
            <a:ext cx="0" cy="22146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>
            <a:off x="3419872" y="5733256"/>
            <a:ext cx="0" cy="293468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 flipH="1">
            <a:off x="675184" y="6093296"/>
            <a:ext cx="1160512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flipV="1">
            <a:off x="683568" y="4221088"/>
            <a:ext cx="0" cy="1881502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/>
          <p:nvPr/>
        </p:nvCxnSpPr>
        <p:spPr>
          <a:xfrm>
            <a:off x="683568" y="4221088"/>
            <a:ext cx="172819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/>
          <p:nvPr/>
        </p:nvCxnSpPr>
        <p:spPr>
          <a:xfrm>
            <a:off x="3419872" y="6021288"/>
            <a:ext cx="720080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 flipV="1">
            <a:off x="4139952" y="4365104"/>
            <a:ext cx="0" cy="16561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6444208" y="5727820"/>
            <a:ext cx="0" cy="509492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 flipH="1">
            <a:off x="323528" y="6237312"/>
            <a:ext cx="6120680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 flipV="1">
            <a:off x="323528" y="2348880"/>
            <a:ext cx="0" cy="38977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190611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571625" y="4406900"/>
            <a:ext cx="6923088" cy="13620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AR" dirty="0" smtClean="0"/>
              <a:t>VII – Segunda Etapa</a:t>
            </a:r>
            <a:br>
              <a:rPr lang="es-AR" dirty="0" smtClean="0"/>
            </a:br>
            <a:r>
              <a:rPr lang="es-AR" dirty="0" smtClean="0"/>
              <a:t>Herramientas de diagnóstico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55576" y="2204864"/>
            <a:ext cx="5400600" cy="720080"/>
            <a:chOff x="1366" y="263"/>
            <a:chExt cx="4298" cy="1072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30734" name="Rectangle 3"/>
            <p:cNvSpPr>
              <a:spLocks noChangeArrowheads="1"/>
            </p:cNvSpPr>
            <p:nvPr/>
          </p:nvSpPr>
          <p:spPr bwMode="auto">
            <a:xfrm>
              <a:off x="1366" y="263"/>
              <a:ext cx="2138" cy="1072"/>
            </a:xfrm>
            <a:prstGeom prst="rect">
              <a:avLst/>
            </a:prstGeom>
            <a:grpFill/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ANÁLISIS DE SITUACIÓN </a:t>
              </a:r>
            </a:p>
            <a:p>
              <a:pPr algn="ctr"/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EXTERNA</a:t>
              </a:r>
              <a:endParaRPr lang="es-ES_tradnl" sz="12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76836" name="Rectangle 4"/>
            <p:cNvSpPr>
              <a:spLocks noChangeArrowheads="1"/>
            </p:cNvSpPr>
            <p:nvPr/>
          </p:nvSpPr>
          <p:spPr bwMode="auto">
            <a:xfrm>
              <a:off x="3525" y="263"/>
              <a:ext cx="2139" cy="1072"/>
            </a:xfrm>
            <a:prstGeom prst="rect">
              <a:avLst/>
            </a:prstGeom>
            <a:grpFill/>
            <a:ln w="12700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FACTORES CLAVE PARA</a:t>
              </a:r>
            </a:p>
            <a:p>
              <a:pPr algn="ctr">
                <a:defRPr/>
              </a:pPr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EL ÉXITO</a:t>
              </a:r>
              <a:endPara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20824" y="5229201"/>
            <a:ext cx="5400600" cy="1368152"/>
            <a:chOff x="1366" y="2681"/>
            <a:chExt cx="4298" cy="1111"/>
          </a:xfrm>
        </p:grpSpPr>
        <p:sp>
          <p:nvSpPr>
            <p:cNvPr id="30732" name="Rectangle 6"/>
            <p:cNvSpPr>
              <a:spLocks noChangeArrowheads="1"/>
            </p:cNvSpPr>
            <p:nvPr/>
          </p:nvSpPr>
          <p:spPr bwMode="auto">
            <a:xfrm>
              <a:off x="1366" y="2681"/>
              <a:ext cx="2138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b="1" dirty="0" smtClean="0">
                  <a:solidFill>
                    <a:srgbClr val="000000"/>
                  </a:solidFill>
                  <a:latin typeface="+mn-lt"/>
                </a:rPr>
                <a:t>EMPRESA</a:t>
              </a:r>
            </a:p>
            <a:p>
              <a:pPr algn="ctr"/>
              <a:r>
                <a:rPr lang="es-ES_tradnl" sz="1600" b="1" dirty="0" smtClean="0">
                  <a:solidFill>
                    <a:srgbClr val="000000"/>
                  </a:solidFill>
                  <a:latin typeface="+mn-lt"/>
                </a:rPr>
                <a:t>Área comercial</a:t>
              </a:r>
            </a:p>
            <a:p>
              <a:pPr algn="ctr"/>
              <a:r>
                <a:rPr lang="es-ES_tradnl" sz="1600" b="1" dirty="0" smtClean="0">
                  <a:solidFill>
                    <a:srgbClr val="000000"/>
                  </a:solidFill>
                  <a:latin typeface="+mn-lt"/>
                </a:rPr>
                <a:t>Área de marketing</a:t>
              </a:r>
              <a:endParaRPr lang="es-ES_tradnl" sz="12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0733" name="Rectangle 7"/>
            <p:cNvSpPr>
              <a:spLocks noChangeArrowheads="1"/>
            </p:cNvSpPr>
            <p:nvPr/>
          </p:nvSpPr>
          <p:spPr bwMode="auto">
            <a:xfrm>
              <a:off x="3526" y="2681"/>
              <a:ext cx="2138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b="1" dirty="0" smtClean="0">
                  <a:solidFill>
                    <a:srgbClr val="000000"/>
                  </a:solidFill>
                  <a:latin typeface="+mn-lt"/>
                </a:rPr>
                <a:t>PUNTOS FUERTES </a:t>
              </a:r>
            </a:p>
            <a:p>
              <a:pPr algn="ctr"/>
              <a:r>
                <a:rPr lang="es-ES_tradnl" sz="1600" b="1" dirty="0" smtClean="0">
                  <a:solidFill>
                    <a:srgbClr val="000000"/>
                  </a:solidFill>
                  <a:latin typeface="+mn-lt"/>
                </a:rPr>
                <a:t>Y DÉBILES</a:t>
              </a:r>
              <a:endParaRPr lang="es-ES_tradnl" sz="1600" b="1" dirty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55576" y="2996953"/>
            <a:ext cx="5400600" cy="1296144"/>
            <a:chOff x="1366" y="1484"/>
            <a:chExt cx="4298" cy="1164"/>
          </a:xfrm>
        </p:grpSpPr>
        <p:sp>
          <p:nvSpPr>
            <p:cNvPr id="30730" name="Rectangle 9"/>
            <p:cNvSpPr>
              <a:spLocks noChangeArrowheads="1"/>
            </p:cNvSpPr>
            <p:nvPr/>
          </p:nvSpPr>
          <p:spPr bwMode="auto">
            <a:xfrm>
              <a:off x="1366" y="1484"/>
              <a:ext cx="2138" cy="11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b="1" dirty="0" smtClean="0">
                  <a:solidFill>
                    <a:srgbClr val="000000"/>
                  </a:solidFill>
                  <a:latin typeface="+mn-lt"/>
                </a:rPr>
                <a:t>MERCADO</a:t>
              </a:r>
              <a:endParaRPr lang="es-ES_tradnl" sz="16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0731" name="Rectangle 10"/>
            <p:cNvSpPr>
              <a:spLocks noChangeArrowheads="1"/>
            </p:cNvSpPr>
            <p:nvPr/>
          </p:nvSpPr>
          <p:spPr bwMode="auto">
            <a:xfrm>
              <a:off x="3526" y="1484"/>
              <a:ext cx="2138" cy="11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b="1" dirty="0" smtClean="0">
                  <a:solidFill>
                    <a:srgbClr val="000000"/>
                  </a:solidFill>
                  <a:latin typeface="+mn-lt"/>
                </a:rPr>
                <a:t>OPORTUNIDADES </a:t>
              </a:r>
            </a:p>
            <a:p>
              <a:pPr algn="ctr"/>
              <a:r>
                <a:rPr lang="es-ES_tradnl" sz="1600" b="1" dirty="0" smtClean="0">
                  <a:solidFill>
                    <a:srgbClr val="000000"/>
                  </a:solidFill>
                  <a:latin typeface="+mn-lt"/>
                </a:rPr>
                <a:t>Y AMENAZAS</a:t>
              </a:r>
              <a:endParaRPr lang="es-ES_tradnl" sz="1600" b="1" dirty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275784" y="3068960"/>
            <a:ext cx="1320552" cy="2808312"/>
            <a:chOff x="48" y="1537"/>
            <a:chExt cx="1296" cy="2255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30728" name="Rectangle 12"/>
            <p:cNvSpPr>
              <a:spLocks noChangeArrowheads="1"/>
            </p:cNvSpPr>
            <p:nvPr/>
          </p:nvSpPr>
          <p:spPr bwMode="auto">
            <a:xfrm>
              <a:off x="48" y="2681"/>
              <a:ext cx="1296" cy="1111"/>
            </a:xfrm>
            <a:prstGeom prst="rect">
              <a:avLst/>
            </a:prstGeom>
            <a:grpFill/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DEBILIDADES</a:t>
              </a:r>
            </a:p>
            <a:p>
              <a:pPr algn="ctr">
                <a:buFontTx/>
                <a:buChar char="-"/>
              </a:pPr>
              <a:endParaRPr lang="es-ES_tradnl" sz="1200" b="1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s-ES_tradnl" sz="1200" b="1" dirty="0" smtClean="0">
                  <a:solidFill>
                    <a:srgbClr val="000000"/>
                  </a:solidFill>
                  <a:latin typeface="+mn-lt"/>
                </a:rPr>
                <a:t>-</a:t>
              </a:r>
            </a:p>
            <a:p>
              <a:pPr algn="ctr"/>
              <a:r>
                <a:rPr lang="es-ES_tradnl" sz="1200" b="1" dirty="0" smtClean="0">
                  <a:solidFill>
                    <a:srgbClr val="000000"/>
                  </a:solidFill>
                  <a:latin typeface="+mn-lt"/>
                </a:rPr>
                <a:t>-</a:t>
              </a:r>
            </a:p>
            <a:p>
              <a:pPr algn="ctr"/>
              <a:r>
                <a:rPr lang="es-ES_tradnl" sz="1200" b="1" dirty="0" smtClean="0">
                  <a:solidFill>
                    <a:srgbClr val="000000"/>
                  </a:solidFill>
                  <a:latin typeface="+mn-lt"/>
                </a:rPr>
                <a:t>-</a:t>
              </a:r>
              <a:endParaRPr lang="es-ES_tradnl" sz="12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0729" name="Rectangle 13"/>
            <p:cNvSpPr>
              <a:spLocks noChangeArrowheads="1"/>
            </p:cNvSpPr>
            <p:nvPr/>
          </p:nvSpPr>
          <p:spPr bwMode="auto">
            <a:xfrm>
              <a:off x="48" y="1537"/>
              <a:ext cx="1296" cy="1111"/>
            </a:xfrm>
            <a:prstGeom prst="rect">
              <a:avLst/>
            </a:prstGeom>
            <a:grpFill/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OPORTUNI-</a:t>
              </a:r>
            </a:p>
            <a:p>
              <a:pPr algn="ctr"/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DADES</a:t>
              </a:r>
              <a:endParaRPr lang="es-ES_tradnl" sz="1600" dirty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s-ES_tradnl" sz="1200" b="1" dirty="0" smtClean="0">
                  <a:solidFill>
                    <a:srgbClr val="000000"/>
                  </a:solidFill>
                  <a:latin typeface="+mn-lt"/>
                </a:rPr>
                <a:t>-</a:t>
              </a:r>
            </a:p>
            <a:p>
              <a:pPr algn="ctr"/>
              <a:r>
                <a:rPr lang="es-ES_tradnl" sz="1200" b="1" dirty="0" smtClean="0">
                  <a:solidFill>
                    <a:srgbClr val="000000"/>
                  </a:solidFill>
                  <a:latin typeface="+mn-lt"/>
                </a:rPr>
                <a:t>-</a:t>
              </a:r>
            </a:p>
            <a:p>
              <a:pPr algn="ctr"/>
              <a:r>
                <a:rPr lang="es-ES_tradnl" sz="1200" b="1" dirty="0" smtClean="0">
                  <a:solidFill>
                    <a:srgbClr val="000000"/>
                  </a:solidFill>
                  <a:latin typeface="+mn-lt"/>
                </a:rPr>
                <a:t>-</a:t>
              </a:r>
            </a:p>
            <a:p>
              <a:pPr algn="ctr"/>
              <a:endParaRPr lang="es-ES_tradnl" sz="1200" b="1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Esquema general de la etapa de diagnóstico</a:t>
            </a:r>
            <a:endParaRPr kumimoji="0" lang="es-ES_tradnl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720824" y="4437112"/>
            <a:ext cx="5400600" cy="720080"/>
            <a:chOff x="1366" y="263"/>
            <a:chExt cx="4298" cy="1072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1366" y="263"/>
              <a:ext cx="2138" cy="1072"/>
            </a:xfrm>
            <a:prstGeom prst="rect">
              <a:avLst/>
            </a:prstGeom>
            <a:grpFill/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ANÁLISIS DE SITUACIÓN</a:t>
              </a:r>
            </a:p>
            <a:p>
              <a:pPr algn="ctr"/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INTERNA</a:t>
              </a:r>
              <a:endParaRPr lang="es-ES_tradnl" sz="1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3525" y="263"/>
              <a:ext cx="2139" cy="1072"/>
            </a:xfrm>
            <a:prstGeom prst="rect">
              <a:avLst/>
            </a:prstGeom>
            <a:grpFill/>
            <a:ln w="12700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PERFIL DE LA EMPRESA</a:t>
              </a:r>
            </a:p>
            <a:p>
              <a:pPr algn="ctr">
                <a:defRPr/>
              </a:pPr>
              <a:r>
                <a:rPr lang="es-ES_tradnl" sz="16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</a:rPr>
                <a:t>COMERCIAL Y MARKETING</a:t>
              </a:r>
              <a:endPara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</p:grp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7643936" y="3068960"/>
            <a:ext cx="1320552" cy="2808312"/>
            <a:chOff x="48" y="1537"/>
            <a:chExt cx="1296" cy="2255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48" y="2681"/>
              <a:ext cx="1296" cy="1111"/>
            </a:xfrm>
            <a:prstGeom prst="rect">
              <a:avLst/>
            </a:prstGeom>
            <a:grpFill/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 sz="1600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FORTALEZAS</a:t>
              </a:r>
              <a:endParaRPr lang="es-ES_tradnl" sz="1600" dirty="0">
                <a:solidFill>
                  <a:srgbClr val="000000"/>
                </a:solidFill>
                <a:latin typeface="+mn-lt"/>
              </a:endParaRPr>
            </a:p>
            <a:p>
              <a:pPr algn="ctr">
                <a:buFontTx/>
                <a:buChar char="-"/>
              </a:pPr>
              <a:endParaRPr lang="es-ES_tradnl" sz="1200" b="1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s-ES_tradnl" sz="1200" b="1" dirty="0" smtClean="0">
                  <a:solidFill>
                    <a:srgbClr val="000000"/>
                  </a:solidFill>
                  <a:latin typeface="+mn-lt"/>
                </a:rPr>
                <a:t>-</a:t>
              </a:r>
            </a:p>
            <a:p>
              <a:pPr algn="ctr"/>
              <a:r>
                <a:rPr lang="es-ES_tradnl" sz="1200" b="1" dirty="0" smtClean="0">
                  <a:solidFill>
                    <a:srgbClr val="000000"/>
                  </a:solidFill>
                  <a:latin typeface="+mn-lt"/>
                </a:rPr>
                <a:t>-</a:t>
              </a:r>
            </a:p>
            <a:p>
              <a:pPr algn="ctr">
                <a:buFontTx/>
                <a:buChar char="-"/>
              </a:pPr>
              <a:endParaRPr lang="es-ES_tradnl" sz="1200" b="1" dirty="0" smtClean="0">
                <a:solidFill>
                  <a:srgbClr val="000000"/>
                </a:solidFill>
                <a:latin typeface="+mn-lt"/>
              </a:endParaRPr>
            </a:p>
            <a:p>
              <a:pPr algn="ctr">
                <a:buFontTx/>
                <a:buChar char="-"/>
              </a:pPr>
              <a:endParaRPr lang="es-ES_tradnl" sz="1200" b="1" dirty="0" smtClean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48" y="1537"/>
              <a:ext cx="1296" cy="1111"/>
            </a:xfrm>
            <a:prstGeom prst="rect">
              <a:avLst/>
            </a:prstGeom>
            <a:grpFill/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dirty="0" smtClean="0">
                  <a:solidFill>
                    <a:srgbClr val="000000"/>
                  </a:solidFill>
                  <a:latin typeface="+mn-lt"/>
                </a:rPr>
                <a:t>AMENAZAS</a:t>
              </a:r>
              <a:endParaRPr lang="es-ES_tradnl" sz="1600" dirty="0">
                <a:solidFill>
                  <a:srgbClr val="000000"/>
                </a:solidFill>
                <a:latin typeface="+mn-lt"/>
              </a:endParaRPr>
            </a:p>
            <a:p>
              <a:pPr algn="ctr"/>
              <a:endParaRPr lang="es-ES_tradnl" sz="1200" b="1" dirty="0" smtClean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s-ES_tradnl" sz="1200" b="1" dirty="0" smtClean="0">
                  <a:solidFill>
                    <a:srgbClr val="000000"/>
                  </a:solidFill>
                  <a:latin typeface="+mn-lt"/>
                </a:rPr>
                <a:t>- </a:t>
              </a:r>
            </a:p>
            <a:p>
              <a:pPr algn="ctr"/>
              <a:r>
                <a:rPr lang="es-ES_tradnl" sz="1200" b="1" dirty="0" smtClean="0">
                  <a:solidFill>
                    <a:srgbClr val="000000"/>
                  </a:solidFill>
                  <a:latin typeface="+mn-lt"/>
                </a:rPr>
                <a:t>-</a:t>
              </a:r>
            </a:p>
            <a:p>
              <a:pPr algn="ctr"/>
              <a:r>
                <a:rPr lang="es-ES_tradnl" sz="1200" b="1" dirty="0" smtClean="0">
                  <a:solidFill>
                    <a:srgbClr val="000000"/>
                  </a:solidFill>
                  <a:latin typeface="+mn-lt"/>
                </a:rPr>
                <a:t>-</a:t>
              </a:r>
              <a:endParaRPr lang="es-ES_tradnl" sz="1200" b="1" dirty="0">
                <a:solidFill>
                  <a:srgbClr val="00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0" y="1412117"/>
            <a:ext cx="5867400" cy="1676400"/>
            <a:chOff x="1366" y="263"/>
            <a:chExt cx="4298" cy="1072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30734" name="Rectangle 3"/>
            <p:cNvSpPr>
              <a:spLocks noChangeArrowheads="1"/>
            </p:cNvSpPr>
            <p:nvPr/>
          </p:nvSpPr>
          <p:spPr bwMode="auto">
            <a:xfrm>
              <a:off x="1366" y="263"/>
              <a:ext cx="2138" cy="1072"/>
            </a:xfrm>
            <a:prstGeom prst="rect">
              <a:avLst/>
            </a:prstGeom>
            <a:grpFill/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dirty="0">
                  <a:solidFill>
                    <a:srgbClr val="000000"/>
                  </a:solidFill>
                  <a:latin typeface="+mn-lt"/>
                </a:rPr>
                <a:t>OPORTUNIDADES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- Grado de Respuesta del Cliente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- Nueva Estructura de Oferta del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Sector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- Ingreso de Cadenas 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Internacionales</a:t>
              </a:r>
            </a:p>
          </p:txBody>
        </p:sp>
        <p:sp>
          <p:nvSpPr>
            <p:cNvPr id="376836" name="Rectangle 4"/>
            <p:cNvSpPr>
              <a:spLocks noChangeArrowheads="1"/>
            </p:cNvSpPr>
            <p:nvPr/>
          </p:nvSpPr>
          <p:spPr bwMode="auto">
            <a:xfrm>
              <a:off x="3525" y="263"/>
              <a:ext cx="2139" cy="1072"/>
            </a:xfrm>
            <a:prstGeom prst="rect">
              <a:avLst/>
            </a:prstGeom>
            <a:grpFill/>
            <a:ln w="12700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s-ES_tradnl" sz="1600">
                  <a:solidFill>
                    <a:srgbClr val="000000"/>
                  </a:solidFill>
                  <a:latin typeface="+mn-lt"/>
                </a:rPr>
                <a:t>AMENAZAS</a:t>
              </a:r>
            </a:p>
            <a:p>
              <a:pPr algn="ctr">
                <a:defRPr/>
              </a:pPr>
              <a:endParaRPr lang="es-ES_tradnl" sz="1600">
                <a:solidFill>
                  <a:srgbClr val="000000"/>
                </a:solidFill>
                <a:latin typeface="+mn-lt"/>
              </a:endParaRPr>
            </a:p>
            <a:p>
              <a:pPr algn="ctr">
                <a:defRPr/>
              </a:pPr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- Estrategia de los competidores</a:t>
              </a:r>
            </a:p>
            <a:p>
              <a:pPr algn="ctr">
                <a:defRPr/>
              </a:pPr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- Demanda de sustitutos</a:t>
              </a:r>
            </a:p>
            <a:p>
              <a:pPr algn="ctr">
                <a:defRPr/>
              </a:pPr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-Evolución del Mercado de Valores</a:t>
              </a:r>
            </a:p>
            <a:p>
              <a:pPr algn="ctr">
                <a:defRPr/>
              </a:pPr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-Costo de Acceso al Crédito</a:t>
              </a:r>
              <a:endParaRPr lang="es-ES_tradnl" sz="1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048000" y="5029200"/>
            <a:ext cx="5867400" cy="1611313"/>
            <a:chOff x="1366" y="2681"/>
            <a:chExt cx="4298" cy="1111"/>
          </a:xfrm>
        </p:grpSpPr>
        <p:sp>
          <p:nvSpPr>
            <p:cNvPr id="30732" name="Rectangle 6"/>
            <p:cNvSpPr>
              <a:spLocks noChangeArrowheads="1"/>
            </p:cNvSpPr>
            <p:nvPr/>
          </p:nvSpPr>
          <p:spPr bwMode="auto">
            <a:xfrm>
              <a:off x="1366" y="2681"/>
              <a:ext cx="2138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dirty="0">
                  <a:solidFill>
                    <a:srgbClr val="000000"/>
                  </a:solidFill>
                  <a:latin typeface="+mn-lt"/>
                </a:rPr>
                <a:t>Estrategias </a:t>
              </a:r>
              <a:r>
                <a:rPr lang="es-ES_tradnl" sz="1600" b="1" dirty="0">
                  <a:solidFill>
                    <a:srgbClr val="000000"/>
                  </a:solidFill>
                  <a:latin typeface="+mn-lt"/>
                </a:rPr>
                <a:t>DO</a:t>
              </a:r>
            </a:p>
            <a:p>
              <a:pPr algn="ctr"/>
              <a:r>
                <a:rPr lang="es-ES_tradnl" sz="1400" dirty="0">
                  <a:solidFill>
                    <a:srgbClr val="000000"/>
                  </a:solidFill>
                  <a:latin typeface="+mn-lt"/>
                </a:rPr>
                <a:t>- </a:t>
              </a:r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Aplicar sistemas de construcción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más económicos.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- Alianzas estratégicas.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- Mejorar la relación con inversores.</a:t>
              </a:r>
            </a:p>
            <a:p>
              <a:pPr algn="ctr"/>
              <a:endParaRPr lang="es-ES_tradnl" sz="12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0733" name="Rectangle 7"/>
            <p:cNvSpPr>
              <a:spLocks noChangeArrowheads="1"/>
            </p:cNvSpPr>
            <p:nvPr/>
          </p:nvSpPr>
          <p:spPr bwMode="auto">
            <a:xfrm>
              <a:off x="3526" y="2681"/>
              <a:ext cx="2138" cy="1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>
                  <a:solidFill>
                    <a:srgbClr val="000000"/>
                  </a:solidFill>
                  <a:latin typeface="+mn-lt"/>
                </a:rPr>
                <a:t>Estrategias </a:t>
              </a:r>
              <a:r>
                <a:rPr lang="es-ES_tradnl" sz="1600" b="1">
                  <a:solidFill>
                    <a:srgbClr val="000000"/>
                  </a:solidFill>
                  <a:latin typeface="+mn-lt"/>
                </a:rPr>
                <a:t>DA</a:t>
              </a:r>
            </a:p>
            <a:p>
              <a:pPr algn="ctr"/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- Búsqueda de inversores</a:t>
              </a:r>
            </a:p>
            <a:p>
              <a:pPr algn="ctr"/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-Establecer barreras para </a:t>
              </a:r>
            </a:p>
            <a:p>
              <a:pPr algn="ctr"/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competidores y sustitutos </a:t>
              </a:r>
            </a:p>
            <a:p>
              <a:pPr algn="ctr"/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a partir de estrategia de</a:t>
              </a:r>
            </a:p>
            <a:p>
              <a:pPr algn="ctr"/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precios y marketing mix.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048000" y="3356373"/>
            <a:ext cx="5867400" cy="1595039"/>
            <a:chOff x="1366" y="1484"/>
            <a:chExt cx="4298" cy="1164"/>
          </a:xfrm>
        </p:grpSpPr>
        <p:sp>
          <p:nvSpPr>
            <p:cNvPr id="30730" name="Rectangle 9"/>
            <p:cNvSpPr>
              <a:spLocks noChangeArrowheads="1"/>
            </p:cNvSpPr>
            <p:nvPr/>
          </p:nvSpPr>
          <p:spPr bwMode="auto">
            <a:xfrm>
              <a:off x="1366" y="1484"/>
              <a:ext cx="2138" cy="11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dirty="0">
                  <a:solidFill>
                    <a:srgbClr val="000000"/>
                  </a:solidFill>
                  <a:latin typeface="+mn-lt"/>
                </a:rPr>
                <a:t>Estrategias </a:t>
              </a:r>
              <a:r>
                <a:rPr lang="es-ES_tradnl" sz="1600" b="1" dirty="0">
                  <a:solidFill>
                    <a:srgbClr val="000000"/>
                  </a:solidFill>
                  <a:latin typeface="+mn-lt"/>
                </a:rPr>
                <a:t>FO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- Lanzamiento de productos nuevos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a precio competitivo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- </a:t>
              </a:r>
              <a:r>
                <a:rPr lang="es-ES_tradnl" sz="1200" b="1" dirty="0" err="1">
                  <a:solidFill>
                    <a:srgbClr val="000000"/>
                  </a:solidFill>
                  <a:latin typeface="+mn-lt"/>
                </a:rPr>
                <a:t>Mix</a:t>
              </a:r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 acorde al segmento 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socioeconómico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- Fuerte posicionamiento que fije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barreras de entrada.</a:t>
              </a:r>
            </a:p>
          </p:txBody>
        </p:sp>
        <p:sp>
          <p:nvSpPr>
            <p:cNvPr id="30731" name="Rectangle 10"/>
            <p:cNvSpPr>
              <a:spLocks noChangeArrowheads="1"/>
            </p:cNvSpPr>
            <p:nvPr/>
          </p:nvSpPr>
          <p:spPr bwMode="auto">
            <a:xfrm>
              <a:off x="3526" y="1484"/>
              <a:ext cx="2138" cy="116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FF9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dirty="0">
                  <a:solidFill>
                    <a:srgbClr val="000000"/>
                  </a:solidFill>
                  <a:latin typeface="+mn-lt"/>
                </a:rPr>
                <a:t>Estrategias </a:t>
              </a:r>
              <a:r>
                <a:rPr lang="es-ES_tradnl" sz="1600" b="1" dirty="0">
                  <a:solidFill>
                    <a:srgbClr val="000000"/>
                  </a:solidFill>
                  <a:latin typeface="+mn-lt"/>
                </a:rPr>
                <a:t>FA</a:t>
              </a:r>
            </a:p>
            <a:p>
              <a:pPr algn="ctr"/>
              <a:endParaRPr lang="es-ES_tradnl" sz="1600" b="1" dirty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- Precios </a:t>
              </a:r>
              <a:r>
                <a:rPr lang="es-ES_tradnl" sz="1200" b="1" dirty="0" err="1">
                  <a:solidFill>
                    <a:srgbClr val="000000"/>
                  </a:solidFill>
                  <a:latin typeface="+mn-lt"/>
                </a:rPr>
                <a:t>competititvos</a:t>
              </a:r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 con oferta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acorde al segmento.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- Alianzas estratégicas con 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empresas y/o con inversores.</a:t>
              </a:r>
            </a:p>
            <a:p>
              <a:pPr algn="ctr"/>
              <a:endParaRPr lang="es-ES_tradnl" sz="1200" b="1" dirty="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971600" y="3352800"/>
            <a:ext cx="1752600" cy="3276600"/>
            <a:chOff x="48" y="1537"/>
            <a:chExt cx="1296" cy="2255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30728" name="Rectangle 12"/>
            <p:cNvSpPr>
              <a:spLocks noChangeArrowheads="1"/>
            </p:cNvSpPr>
            <p:nvPr/>
          </p:nvSpPr>
          <p:spPr bwMode="auto">
            <a:xfrm>
              <a:off x="48" y="2681"/>
              <a:ext cx="1296" cy="1111"/>
            </a:xfrm>
            <a:prstGeom prst="rect">
              <a:avLst/>
            </a:prstGeom>
            <a:grpFill/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>
                  <a:solidFill>
                    <a:srgbClr val="000000"/>
                  </a:solidFill>
                  <a:latin typeface="+mn-lt"/>
                </a:rPr>
                <a:t>DEBILIDADES</a:t>
              </a:r>
            </a:p>
            <a:p>
              <a:pPr algn="ctr">
                <a:buFontTx/>
                <a:buChar char="-"/>
              </a:pPr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Inversión en Activo </a:t>
              </a:r>
            </a:p>
            <a:p>
              <a:pPr algn="ctr">
                <a:buFontTx/>
                <a:buChar char="-"/>
              </a:pPr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Fijo</a:t>
              </a:r>
            </a:p>
            <a:p>
              <a:pPr algn="ctr"/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-Relación con los </a:t>
              </a:r>
            </a:p>
            <a:p>
              <a:pPr algn="ctr"/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Inversores</a:t>
              </a:r>
            </a:p>
            <a:p>
              <a:pPr algn="ctr"/>
              <a:r>
                <a:rPr lang="es-ES_tradnl" sz="1200" b="1">
                  <a:solidFill>
                    <a:srgbClr val="000000"/>
                  </a:solidFill>
                  <a:latin typeface="+mn-lt"/>
                </a:rPr>
                <a:t>-Rentabilidad</a:t>
              </a:r>
            </a:p>
          </p:txBody>
        </p:sp>
        <p:sp>
          <p:nvSpPr>
            <p:cNvPr id="30729" name="Rectangle 13"/>
            <p:cNvSpPr>
              <a:spLocks noChangeArrowheads="1"/>
            </p:cNvSpPr>
            <p:nvPr/>
          </p:nvSpPr>
          <p:spPr bwMode="auto">
            <a:xfrm>
              <a:off x="48" y="1537"/>
              <a:ext cx="1296" cy="1111"/>
            </a:xfrm>
            <a:prstGeom prst="rect">
              <a:avLst/>
            </a:prstGeom>
            <a:grpFill/>
            <a:ln w="127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sz="1600" dirty="0">
                  <a:solidFill>
                    <a:srgbClr val="000000"/>
                  </a:solidFill>
                  <a:latin typeface="+mn-lt"/>
                </a:rPr>
                <a:t>FORTALEZAS</a:t>
              </a:r>
            </a:p>
            <a:p>
              <a:pPr algn="ctr"/>
              <a:endParaRPr lang="es-ES_tradnl" sz="1600" dirty="0">
                <a:solidFill>
                  <a:srgbClr val="000000"/>
                </a:solidFill>
                <a:latin typeface="+mn-lt"/>
              </a:endParaRP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- Política de Precios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- Diversidad de Oferta</a:t>
              </a:r>
            </a:p>
            <a:p>
              <a:pPr algn="ctr"/>
              <a:r>
                <a:rPr lang="es-ES_tradnl" sz="1200" b="1" dirty="0">
                  <a:solidFill>
                    <a:srgbClr val="000000"/>
                  </a:solidFill>
                  <a:latin typeface="+mn-lt"/>
                </a:rPr>
                <a:t>- Calidad del Producto</a:t>
              </a: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Análisis</a:t>
            </a:r>
            <a:r>
              <a:rPr kumimoji="0" lang="es-ES_tradnl" sz="42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FODA convencional</a:t>
            </a:r>
            <a:endParaRPr kumimoji="0" lang="es-ES_tradnl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Análisis </a:t>
            </a:r>
            <a:r>
              <a:rPr lang="es-ES" dirty="0" smtClean="0"/>
              <a:t>Interno </a:t>
            </a:r>
            <a:r>
              <a:rPr lang="es-ES" dirty="0"/>
              <a:t>- Externo</a:t>
            </a:r>
          </a:p>
        </p:txBody>
      </p:sp>
      <p:pic>
        <p:nvPicPr>
          <p:cNvPr id="5" name="4 Imagen" descr="foda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4089" y="1807046"/>
            <a:ext cx="4286250" cy="42862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CuadroTexto"/>
          <p:cNvSpPr txBox="1"/>
          <p:nvPr/>
        </p:nvSpPr>
        <p:spPr>
          <a:xfrm>
            <a:off x="720780" y="2924944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Mantener y </a:t>
            </a:r>
          </a:p>
          <a:p>
            <a:r>
              <a:rPr lang="es-AR" dirty="0" smtClean="0"/>
              <a:t>Explotar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755576" y="4582869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Aprovechar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6985476" y="292494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Corregir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7020272" y="458112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Neutralizar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77967996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" name="Rectangle 9"/>
          <p:cNvSpPr>
            <a:spLocks noChangeArrowheads="1"/>
          </p:cNvSpPr>
          <p:nvPr/>
        </p:nvSpPr>
        <p:spPr bwMode="auto">
          <a:xfrm>
            <a:off x="755576" y="1916832"/>
            <a:ext cx="2918685" cy="209802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 b="1" dirty="0" smtClean="0">
                <a:solidFill>
                  <a:srgbClr val="000000"/>
                </a:solidFill>
                <a:latin typeface="+mn-lt"/>
              </a:rPr>
              <a:t>ATRACTIVO DEL MERCADO</a:t>
            </a:r>
          </a:p>
          <a:p>
            <a:pPr algn="ctr"/>
            <a:r>
              <a:rPr lang="es-ES_tradnl" sz="1400" dirty="0" smtClean="0">
                <a:solidFill>
                  <a:srgbClr val="000000"/>
                </a:solidFill>
                <a:latin typeface="+mn-lt"/>
              </a:rPr>
              <a:t>Tamaño del mercado</a:t>
            </a:r>
          </a:p>
          <a:p>
            <a:pPr algn="ctr"/>
            <a:r>
              <a:rPr lang="es-ES_tradnl" sz="1400" dirty="0" smtClean="0">
                <a:solidFill>
                  <a:srgbClr val="000000"/>
                </a:solidFill>
                <a:latin typeface="+mn-lt"/>
              </a:rPr>
              <a:t>Tasa de crecimiento</a:t>
            </a:r>
          </a:p>
          <a:p>
            <a:pPr algn="ctr"/>
            <a:r>
              <a:rPr lang="es-ES_tradnl" sz="1400" dirty="0" smtClean="0">
                <a:solidFill>
                  <a:srgbClr val="000000"/>
                </a:solidFill>
                <a:latin typeface="+mn-lt"/>
              </a:rPr>
              <a:t>Estructura competitiva</a:t>
            </a:r>
          </a:p>
          <a:p>
            <a:pPr algn="ctr"/>
            <a:r>
              <a:rPr lang="es-ES_tradnl" sz="1400" dirty="0" smtClean="0">
                <a:solidFill>
                  <a:srgbClr val="000000"/>
                </a:solidFill>
                <a:latin typeface="+mn-lt"/>
              </a:rPr>
              <a:t>Poder de negociación de </a:t>
            </a:r>
          </a:p>
          <a:p>
            <a:pPr algn="ctr"/>
            <a:r>
              <a:rPr lang="es-ES_tradnl" sz="1400" dirty="0" smtClean="0">
                <a:solidFill>
                  <a:srgbClr val="000000"/>
                </a:solidFill>
                <a:latin typeface="+mn-lt"/>
              </a:rPr>
              <a:t>clientes y proveedores</a:t>
            </a:r>
          </a:p>
          <a:p>
            <a:pPr algn="ctr"/>
            <a:r>
              <a:rPr lang="es-ES_tradnl" sz="1400" dirty="0" smtClean="0">
                <a:solidFill>
                  <a:srgbClr val="000000"/>
                </a:solidFill>
                <a:latin typeface="+mn-lt"/>
              </a:rPr>
              <a:t>Rentabilidad del mercado</a:t>
            </a:r>
            <a:r>
              <a:rPr lang="es-ES_tradnl" sz="1400" b="1" dirty="0" smtClean="0">
                <a:solidFill>
                  <a:srgbClr val="000000"/>
                </a:solidFill>
                <a:latin typeface="+mn-lt"/>
              </a:rPr>
              <a:t> </a:t>
            </a:r>
            <a:endParaRPr lang="es-ES_tradnl" sz="11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Matriz de posición competitiva</a:t>
            </a:r>
            <a:endParaRPr kumimoji="0" lang="es-ES_tradnl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932040" y="4643345"/>
            <a:ext cx="2918685" cy="209802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 b="1" dirty="0" smtClean="0">
                <a:solidFill>
                  <a:srgbClr val="000000"/>
                </a:solidFill>
                <a:latin typeface="+mn-lt"/>
              </a:rPr>
              <a:t>POSICIÓN COMPETITIVA</a:t>
            </a:r>
          </a:p>
          <a:p>
            <a:pPr algn="ctr"/>
            <a:r>
              <a:rPr lang="es-ES_tradnl" sz="1400" dirty="0" smtClean="0">
                <a:solidFill>
                  <a:srgbClr val="000000"/>
                </a:solidFill>
                <a:latin typeface="+mn-lt"/>
              </a:rPr>
              <a:t>Calidad percibida</a:t>
            </a:r>
          </a:p>
          <a:p>
            <a:pPr algn="ctr"/>
            <a:r>
              <a:rPr lang="es-ES_tradnl" sz="1400" dirty="0" smtClean="0">
                <a:solidFill>
                  <a:srgbClr val="000000"/>
                </a:solidFill>
                <a:latin typeface="+mn-lt"/>
              </a:rPr>
              <a:t>Precio percibido</a:t>
            </a:r>
          </a:p>
          <a:p>
            <a:pPr algn="ctr"/>
            <a:r>
              <a:rPr lang="es-ES_tradnl" sz="1400" dirty="0" smtClean="0">
                <a:solidFill>
                  <a:srgbClr val="000000"/>
                </a:solidFill>
                <a:latin typeface="+mn-lt"/>
              </a:rPr>
              <a:t>Servicio</a:t>
            </a:r>
          </a:p>
          <a:p>
            <a:pPr algn="ctr"/>
            <a:r>
              <a:rPr lang="es-ES_tradnl" sz="1400" dirty="0" smtClean="0">
                <a:solidFill>
                  <a:srgbClr val="000000"/>
                </a:solidFill>
                <a:latin typeface="+mn-lt"/>
              </a:rPr>
              <a:t>Imagen de marca</a:t>
            </a:r>
            <a:endParaRPr lang="es-ES_tradnl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644008" y="1772816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4644008" y="2564904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Rectángulo"/>
          <p:cNvSpPr/>
          <p:nvPr/>
        </p:nvSpPr>
        <p:spPr>
          <a:xfrm>
            <a:off x="4644008" y="3356992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Rectángulo"/>
          <p:cNvSpPr/>
          <p:nvPr/>
        </p:nvSpPr>
        <p:spPr>
          <a:xfrm>
            <a:off x="5868144" y="1772816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5868144" y="2564904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Rectángulo"/>
          <p:cNvSpPr/>
          <p:nvPr/>
        </p:nvSpPr>
        <p:spPr>
          <a:xfrm>
            <a:off x="5868144" y="3356992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7092280" y="1772816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Rectángulo"/>
          <p:cNvSpPr/>
          <p:nvPr/>
        </p:nvSpPr>
        <p:spPr>
          <a:xfrm>
            <a:off x="7092280" y="2564904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25 Rectángulo"/>
          <p:cNvSpPr/>
          <p:nvPr/>
        </p:nvSpPr>
        <p:spPr>
          <a:xfrm>
            <a:off x="7092280" y="3356992"/>
            <a:ext cx="11521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CuadroTexto"/>
          <p:cNvSpPr txBox="1"/>
          <p:nvPr/>
        </p:nvSpPr>
        <p:spPr>
          <a:xfrm>
            <a:off x="5076056" y="4077072"/>
            <a:ext cx="2827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Baja	  Media	          Alta</a:t>
            </a:r>
          </a:p>
          <a:p>
            <a:pPr algn="ctr"/>
            <a:r>
              <a:rPr lang="es-AR" sz="1400" dirty="0" smtClean="0"/>
              <a:t>Posición competitiva</a:t>
            </a:r>
            <a:endParaRPr lang="es-AR" sz="1400" dirty="0"/>
          </a:p>
        </p:txBody>
      </p:sp>
      <p:sp>
        <p:nvSpPr>
          <p:cNvPr id="28" name="27 CuadroTexto"/>
          <p:cNvSpPr txBox="1"/>
          <p:nvPr/>
        </p:nvSpPr>
        <p:spPr>
          <a:xfrm rot="16200000">
            <a:off x="3125864" y="2695731"/>
            <a:ext cx="2225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1400" dirty="0" smtClean="0"/>
              <a:t>Atractivo del Mercado</a:t>
            </a:r>
          </a:p>
          <a:p>
            <a:r>
              <a:rPr lang="es-AR" sz="1400" dirty="0" smtClean="0"/>
              <a:t>Bajo         Medio         Alto</a:t>
            </a:r>
          </a:p>
        </p:txBody>
      </p:sp>
      <p:sp>
        <p:nvSpPr>
          <p:cNvPr id="29" name="28 Elipse"/>
          <p:cNvSpPr/>
          <p:nvPr/>
        </p:nvSpPr>
        <p:spPr>
          <a:xfrm>
            <a:off x="5436096" y="206084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Elipse"/>
          <p:cNvSpPr/>
          <p:nvPr/>
        </p:nvSpPr>
        <p:spPr>
          <a:xfrm>
            <a:off x="6156176" y="27809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7164288" y="19888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Elipse"/>
          <p:cNvSpPr/>
          <p:nvPr/>
        </p:nvSpPr>
        <p:spPr>
          <a:xfrm>
            <a:off x="5364088" y="342900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CuadroTexto"/>
          <p:cNvSpPr txBox="1"/>
          <p:nvPr/>
        </p:nvSpPr>
        <p:spPr>
          <a:xfrm>
            <a:off x="1331640" y="4077072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Análisis externo</a:t>
            </a:r>
            <a:endParaRPr lang="es-AR" dirty="0"/>
          </a:p>
        </p:txBody>
      </p:sp>
      <p:sp>
        <p:nvSpPr>
          <p:cNvPr id="35" name="34 CuadroTexto"/>
          <p:cNvSpPr txBox="1"/>
          <p:nvPr/>
        </p:nvSpPr>
        <p:spPr>
          <a:xfrm rot="16200000">
            <a:off x="3800767" y="5466079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Análisis interno</a:t>
            </a: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7316422</TotalTime>
  <Words>1269</Words>
  <Application>Microsoft Office PowerPoint</Application>
  <PresentationFormat>Presentación en pantalla (4:3)</PresentationFormat>
  <Paragraphs>569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Brío</vt:lpstr>
      <vt:lpstr>VI – Segunda Etapa Diagnóstico de situación</vt:lpstr>
      <vt:lpstr>Ubicación de la segunda etapa</vt:lpstr>
      <vt:lpstr>Diagnóstico de situación</vt:lpstr>
      <vt:lpstr>Diagnóstico de situación</vt:lpstr>
      <vt:lpstr>VII – Segunda Etapa Herramientas de diagnóstico</vt:lpstr>
      <vt:lpstr>Diapositiva 6</vt:lpstr>
      <vt:lpstr>Diapositiva 7</vt:lpstr>
      <vt:lpstr>Análisis Interno - Externo</vt:lpstr>
      <vt:lpstr>Diapositiva 9</vt:lpstr>
      <vt:lpstr>Diapositiva 10</vt:lpstr>
      <vt:lpstr>Atractivo del mercado</vt:lpstr>
      <vt:lpstr>Posición competitiva</vt:lpstr>
      <vt:lpstr>Diapositiva 13</vt:lpstr>
      <vt:lpstr>Recomendación estratégica</vt:lpstr>
      <vt:lpstr>VIII – Segunda Etapa Factor clave: Ciclo de Vida</vt:lpstr>
      <vt:lpstr>Para la introducción</vt:lpstr>
      <vt:lpstr>Para el crecimiento</vt:lpstr>
      <vt:lpstr>Para la madurez</vt:lpstr>
      <vt:lpstr>Para el declive</vt:lpstr>
      <vt:lpstr>Atributos característicos</vt:lpstr>
      <vt:lpstr>Ciclo de vida y resultados</vt:lpstr>
      <vt:lpstr>Formas empíricas de ciclo</vt:lpstr>
      <vt:lpstr>Formas empíricas de ciclo</vt:lpstr>
      <vt:lpstr>Formas empíricas de ciclo</vt:lpstr>
      <vt:lpstr>Un ejemplo: el soporte de la música</vt:lpstr>
    </vt:vector>
  </TitlesOfParts>
  <Company>Luciana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PROYECTO DE NEGOCIOS</dc:title>
  <dc:creator>Luciana</dc:creator>
  <cp:lastModifiedBy>Ricardo Panza</cp:lastModifiedBy>
  <cp:revision>536</cp:revision>
  <cp:lastPrinted>1601-01-01T00:00:00Z</cp:lastPrinted>
  <dcterms:created xsi:type="dcterms:W3CDTF">2005-02-22T00:20:07Z</dcterms:created>
  <dcterms:modified xsi:type="dcterms:W3CDTF">2017-03-17T01:59:40Z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3082</vt:i4>
  </property>
</Properties>
</file>