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doc" ContentType="application/msword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9"/>
  </p:notesMasterIdLst>
  <p:handoutMasterIdLst>
    <p:handoutMasterId r:id="rId40"/>
  </p:handoutMasterIdLst>
  <p:sldIdLst>
    <p:sldId id="818" r:id="rId2"/>
    <p:sldId id="619" r:id="rId3"/>
    <p:sldId id="618" r:id="rId4"/>
    <p:sldId id="620" r:id="rId5"/>
    <p:sldId id="819" r:id="rId6"/>
    <p:sldId id="820" r:id="rId7"/>
    <p:sldId id="622" r:id="rId8"/>
    <p:sldId id="623" r:id="rId9"/>
    <p:sldId id="624" r:id="rId10"/>
    <p:sldId id="625" r:id="rId11"/>
    <p:sldId id="821" r:id="rId12"/>
    <p:sldId id="626" r:id="rId13"/>
    <p:sldId id="627" r:id="rId14"/>
    <p:sldId id="628" r:id="rId15"/>
    <p:sldId id="629" r:id="rId16"/>
    <p:sldId id="824" r:id="rId17"/>
    <p:sldId id="825" r:id="rId18"/>
    <p:sldId id="826" r:id="rId19"/>
    <p:sldId id="827" r:id="rId20"/>
    <p:sldId id="838" r:id="rId21"/>
    <p:sldId id="829" r:id="rId22"/>
    <p:sldId id="830" r:id="rId23"/>
    <p:sldId id="831" r:id="rId24"/>
    <p:sldId id="832" r:id="rId25"/>
    <p:sldId id="833" r:id="rId26"/>
    <p:sldId id="834" r:id="rId27"/>
    <p:sldId id="835" r:id="rId28"/>
    <p:sldId id="836" r:id="rId29"/>
    <p:sldId id="839" r:id="rId30"/>
    <p:sldId id="840" r:id="rId31"/>
    <p:sldId id="841" r:id="rId32"/>
    <p:sldId id="842" r:id="rId33"/>
    <p:sldId id="843" r:id="rId34"/>
    <p:sldId id="844" r:id="rId35"/>
    <p:sldId id="845" r:id="rId36"/>
    <p:sldId id="846" r:id="rId37"/>
    <p:sldId id="847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B8B8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22" autoAdjust="0"/>
    <p:restoredTop sz="93778" autoAdjust="0"/>
  </p:normalViewPr>
  <p:slideViewPr>
    <p:cSldViewPr>
      <p:cViewPr>
        <p:scale>
          <a:sx n="55" d="100"/>
          <a:sy n="55" d="100"/>
        </p:scale>
        <p:origin x="-77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2.xml"/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E0ABE2-3FF1-4606-94DC-5C4C63298D12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s-AR"/>
        </a:p>
      </dgm:t>
    </dgm:pt>
    <dgm:pt modelId="{C0F3FFCE-4F3E-47C2-8D46-F8F106328812}">
      <dgm:prSet/>
      <dgm:spPr/>
      <dgm:t>
        <a:bodyPr/>
        <a:lstStyle/>
        <a:p>
          <a:pPr algn="ctr" rtl="0"/>
          <a:r>
            <a:rPr lang="es-ES_tradnl" smtClean="0"/>
            <a:t>Resultados proyectados</a:t>
          </a:r>
          <a:endParaRPr lang="es-ES_tradnl" dirty="0"/>
        </a:p>
      </dgm:t>
    </dgm:pt>
    <dgm:pt modelId="{D47C31B4-82AA-402F-9575-2841111D166B}" type="parTrans" cxnId="{782980BC-EDA9-47D3-8B34-A38EBCC6496F}">
      <dgm:prSet/>
      <dgm:spPr/>
      <dgm:t>
        <a:bodyPr/>
        <a:lstStyle/>
        <a:p>
          <a:pPr algn="ctr"/>
          <a:endParaRPr lang="es-AR"/>
        </a:p>
      </dgm:t>
    </dgm:pt>
    <dgm:pt modelId="{3692D13E-2B3B-4A5E-BF0A-A939185C155B}" type="sibTrans" cxnId="{782980BC-EDA9-47D3-8B34-A38EBCC6496F}">
      <dgm:prSet/>
      <dgm:spPr/>
      <dgm:t>
        <a:bodyPr/>
        <a:lstStyle/>
        <a:p>
          <a:pPr algn="ctr"/>
          <a:endParaRPr lang="es-AR"/>
        </a:p>
      </dgm:t>
    </dgm:pt>
    <dgm:pt modelId="{0DA8C8BB-6160-4DEF-BB56-93AB8F9DF7A5}">
      <dgm:prSet/>
      <dgm:spPr/>
      <dgm:t>
        <a:bodyPr/>
        <a:lstStyle/>
        <a:p>
          <a:pPr algn="ctr" rtl="0"/>
          <a:r>
            <a:rPr lang="es-ES_tradnl" dirty="0" smtClean="0"/>
            <a:t>Flujo de Fondos del proyecto</a:t>
          </a:r>
          <a:endParaRPr lang="es-AR" dirty="0"/>
        </a:p>
      </dgm:t>
    </dgm:pt>
    <dgm:pt modelId="{1F6E7BE2-203F-4211-BE82-0A66FD75E4EC}" type="parTrans" cxnId="{423A3DE1-3C90-4757-9D1C-4EFD6B6AB653}">
      <dgm:prSet/>
      <dgm:spPr/>
      <dgm:t>
        <a:bodyPr/>
        <a:lstStyle/>
        <a:p>
          <a:pPr algn="ctr"/>
          <a:endParaRPr lang="es-AR"/>
        </a:p>
      </dgm:t>
    </dgm:pt>
    <dgm:pt modelId="{B66C3DF3-5A9E-4AAA-A134-8326A1A26B7E}" type="sibTrans" cxnId="{423A3DE1-3C90-4757-9D1C-4EFD6B6AB653}">
      <dgm:prSet/>
      <dgm:spPr/>
      <dgm:t>
        <a:bodyPr/>
        <a:lstStyle/>
        <a:p>
          <a:pPr algn="ctr"/>
          <a:endParaRPr lang="es-AR"/>
        </a:p>
      </dgm:t>
    </dgm:pt>
    <dgm:pt modelId="{9BCE4FF7-4500-4305-B56C-2E3AC83E7347}">
      <dgm:prSet/>
      <dgm:spPr/>
      <dgm:t>
        <a:bodyPr/>
        <a:lstStyle/>
        <a:p>
          <a:pPr algn="ctr" rtl="0"/>
          <a:r>
            <a:rPr lang="es-ES_tradnl" dirty="0" smtClean="0"/>
            <a:t>Retorno de la inversión</a:t>
          </a:r>
          <a:endParaRPr lang="es-AR" dirty="0"/>
        </a:p>
      </dgm:t>
    </dgm:pt>
    <dgm:pt modelId="{E7B62A95-F481-4EEA-980A-1ACD606B640A}" type="parTrans" cxnId="{ADFAD0B3-D297-49B7-B9EA-1CEBA4470853}">
      <dgm:prSet/>
      <dgm:spPr/>
      <dgm:t>
        <a:bodyPr/>
        <a:lstStyle/>
        <a:p>
          <a:pPr algn="ctr"/>
          <a:endParaRPr lang="es-AR"/>
        </a:p>
      </dgm:t>
    </dgm:pt>
    <dgm:pt modelId="{15F5C93D-4A25-47F6-A587-A7C9C5F72024}" type="sibTrans" cxnId="{ADFAD0B3-D297-49B7-B9EA-1CEBA4470853}">
      <dgm:prSet/>
      <dgm:spPr/>
      <dgm:t>
        <a:bodyPr/>
        <a:lstStyle/>
        <a:p>
          <a:pPr algn="ctr"/>
          <a:endParaRPr lang="es-AR"/>
        </a:p>
      </dgm:t>
    </dgm:pt>
    <dgm:pt modelId="{4F67FBA7-12BA-46DB-928D-7CC8C3309A56}">
      <dgm:prSet/>
      <dgm:spPr/>
      <dgm:t>
        <a:bodyPr/>
        <a:lstStyle/>
        <a:p>
          <a:pPr algn="ctr" rtl="0"/>
          <a:r>
            <a:rPr lang="es-ES_tradnl" dirty="0" smtClean="0"/>
            <a:t>Valor del proyecto</a:t>
          </a:r>
          <a:endParaRPr lang="es-AR" dirty="0"/>
        </a:p>
      </dgm:t>
    </dgm:pt>
    <dgm:pt modelId="{A67D83A7-1A56-4CD9-8A3C-82DC0E37E0C1}" type="parTrans" cxnId="{9D6DDF16-F947-4852-B6A6-3168958A250E}">
      <dgm:prSet/>
      <dgm:spPr/>
      <dgm:t>
        <a:bodyPr/>
        <a:lstStyle/>
        <a:p>
          <a:pPr algn="ctr"/>
          <a:endParaRPr lang="es-AR"/>
        </a:p>
      </dgm:t>
    </dgm:pt>
    <dgm:pt modelId="{0446EF9E-2C5E-4C38-B8A1-2BF01C14DC8E}" type="sibTrans" cxnId="{9D6DDF16-F947-4852-B6A6-3168958A250E}">
      <dgm:prSet/>
      <dgm:spPr/>
      <dgm:t>
        <a:bodyPr/>
        <a:lstStyle/>
        <a:p>
          <a:pPr algn="ctr"/>
          <a:endParaRPr lang="es-AR"/>
        </a:p>
      </dgm:t>
    </dgm:pt>
    <dgm:pt modelId="{D6DB681B-13C2-4C87-A000-B0C23055CCC1}">
      <dgm:prSet/>
      <dgm:spPr/>
      <dgm:t>
        <a:bodyPr/>
        <a:lstStyle/>
        <a:p>
          <a:pPr algn="ctr" rtl="0"/>
          <a:r>
            <a:rPr lang="es-ES_tradnl" dirty="0" smtClean="0"/>
            <a:t>Evaluación de accionistas y/o inversores</a:t>
          </a:r>
          <a:endParaRPr lang="es-AR" dirty="0"/>
        </a:p>
      </dgm:t>
    </dgm:pt>
    <dgm:pt modelId="{FC8B9EBF-7EA6-4FEB-B25D-82078A639C80}" type="parTrans" cxnId="{E4DC8F97-6F6B-4014-9ABD-D36CDBFFB24B}">
      <dgm:prSet/>
      <dgm:spPr/>
      <dgm:t>
        <a:bodyPr/>
        <a:lstStyle/>
        <a:p>
          <a:pPr algn="ctr"/>
          <a:endParaRPr lang="es-AR"/>
        </a:p>
      </dgm:t>
    </dgm:pt>
    <dgm:pt modelId="{537D0FA3-DA24-4241-8D08-AD6773D2D7DB}" type="sibTrans" cxnId="{E4DC8F97-6F6B-4014-9ABD-D36CDBFFB24B}">
      <dgm:prSet/>
      <dgm:spPr/>
      <dgm:t>
        <a:bodyPr/>
        <a:lstStyle/>
        <a:p>
          <a:pPr algn="ctr"/>
          <a:endParaRPr lang="es-AR"/>
        </a:p>
      </dgm:t>
    </dgm:pt>
    <dgm:pt modelId="{15A0C0A8-328F-41F7-ACAB-471AEFC816E0}" type="pres">
      <dgm:prSet presAssocID="{01E0ABE2-3FF1-4606-94DC-5C4C63298D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5989105-3FC2-4099-89B2-545477183B6F}" type="pres">
      <dgm:prSet presAssocID="{C0F3FFCE-4F3E-47C2-8D46-F8F10632881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195C60F-334B-499F-BFD3-51707B6CA6E5}" type="pres">
      <dgm:prSet presAssocID="{3692D13E-2B3B-4A5E-BF0A-A939185C155B}" presName="spacer" presStyleCnt="0"/>
      <dgm:spPr/>
    </dgm:pt>
    <dgm:pt modelId="{5F996076-93DD-4F26-825C-A22CF77F3868}" type="pres">
      <dgm:prSet presAssocID="{0DA8C8BB-6160-4DEF-BB56-93AB8F9DF7A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4D8E950-53AC-4DB3-BB11-641950447AC2}" type="pres">
      <dgm:prSet presAssocID="{B66C3DF3-5A9E-4AAA-A134-8326A1A26B7E}" presName="spacer" presStyleCnt="0"/>
      <dgm:spPr/>
    </dgm:pt>
    <dgm:pt modelId="{CC6F02B9-A831-49D8-8111-18E7952DFFC6}" type="pres">
      <dgm:prSet presAssocID="{9BCE4FF7-4500-4305-B56C-2E3AC83E734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598E65E-E8CB-43D6-A868-BA3F7F8736F6}" type="pres">
      <dgm:prSet presAssocID="{15F5C93D-4A25-47F6-A587-A7C9C5F72024}" presName="spacer" presStyleCnt="0"/>
      <dgm:spPr/>
    </dgm:pt>
    <dgm:pt modelId="{8D7C4F38-E03B-4395-B84A-18A079C685CC}" type="pres">
      <dgm:prSet presAssocID="{4F67FBA7-12BA-46DB-928D-7CC8C3309A5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B654418-CA61-46A1-A8C3-DB1A5AE55557}" type="pres">
      <dgm:prSet presAssocID="{0446EF9E-2C5E-4C38-B8A1-2BF01C14DC8E}" presName="spacer" presStyleCnt="0"/>
      <dgm:spPr/>
    </dgm:pt>
    <dgm:pt modelId="{6C7E0FDD-354F-4434-B0B6-B82C8D119CA5}" type="pres">
      <dgm:prSet presAssocID="{D6DB681B-13C2-4C87-A000-B0C23055CCC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9D6DDF16-F947-4852-B6A6-3168958A250E}" srcId="{01E0ABE2-3FF1-4606-94DC-5C4C63298D12}" destId="{4F67FBA7-12BA-46DB-928D-7CC8C3309A56}" srcOrd="3" destOrd="0" parTransId="{A67D83A7-1A56-4CD9-8A3C-82DC0E37E0C1}" sibTransId="{0446EF9E-2C5E-4C38-B8A1-2BF01C14DC8E}"/>
    <dgm:cxn modelId="{F8C65EEA-D279-4A54-92CE-A55209479A79}" type="presOf" srcId="{0DA8C8BB-6160-4DEF-BB56-93AB8F9DF7A5}" destId="{5F996076-93DD-4F26-825C-A22CF77F3868}" srcOrd="0" destOrd="0" presId="urn:microsoft.com/office/officeart/2005/8/layout/vList2"/>
    <dgm:cxn modelId="{28FCF24A-2551-431E-9756-72B16F7D129A}" type="presOf" srcId="{9BCE4FF7-4500-4305-B56C-2E3AC83E7347}" destId="{CC6F02B9-A831-49D8-8111-18E7952DFFC6}" srcOrd="0" destOrd="0" presId="urn:microsoft.com/office/officeart/2005/8/layout/vList2"/>
    <dgm:cxn modelId="{9682720E-3EA8-4390-B387-6B629A9019CA}" type="presOf" srcId="{C0F3FFCE-4F3E-47C2-8D46-F8F106328812}" destId="{C5989105-3FC2-4099-89B2-545477183B6F}" srcOrd="0" destOrd="0" presId="urn:microsoft.com/office/officeart/2005/8/layout/vList2"/>
    <dgm:cxn modelId="{93EE7E80-A900-4799-8BAE-9368C3E4C9F3}" type="presOf" srcId="{D6DB681B-13C2-4C87-A000-B0C23055CCC1}" destId="{6C7E0FDD-354F-4434-B0B6-B82C8D119CA5}" srcOrd="0" destOrd="0" presId="urn:microsoft.com/office/officeart/2005/8/layout/vList2"/>
    <dgm:cxn modelId="{94382745-9C8C-4EC0-9517-686582EC7632}" type="presOf" srcId="{01E0ABE2-3FF1-4606-94DC-5C4C63298D12}" destId="{15A0C0A8-328F-41F7-ACAB-471AEFC816E0}" srcOrd="0" destOrd="0" presId="urn:microsoft.com/office/officeart/2005/8/layout/vList2"/>
    <dgm:cxn modelId="{782980BC-EDA9-47D3-8B34-A38EBCC6496F}" srcId="{01E0ABE2-3FF1-4606-94DC-5C4C63298D12}" destId="{C0F3FFCE-4F3E-47C2-8D46-F8F106328812}" srcOrd="0" destOrd="0" parTransId="{D47C31B4-82AA-402F-9575-2841111D166B}" sibTransId="{3692D13E-2B3B-4A5E-BF0A-A939185C155B}"/>
    <dgm:cxn modelId="{ADFAD0B3-D297-49B7-B9EA-1CEBA4470853}" srcId="{01E0ABE2-3FF1-4606-94DC-5C4C63298D12}" destId="{9BCE4FF7-4500-4305-B56C-2E3AC83E7347}" srcOrd="2" destOrd="0" parTransId="{E7B62A95-F481-4EEA-980A-1ACD606B640A}" sibTransId="{15F5C93D-4A25-47F6-A587-A7C9C5F72024}"/>
    <dgm:cxn modelId="{28B5787D-4D57-42F9-BF27-387F07593794}" type="presOf" srcId="{4F67FBA7-12BA-46DB-928D-7CC8C3309A56}" destId="{8D7C4F38-E03B-4395-B84A-18A079C685CC}" srcOrd="0" destOrd="0" presId="urn:microsoft.com/office/officeart/2005/8/layout/vList2"/>
    <dgm:cxn modelId="{423A3DE1-3C90-4757-9D1C-4EFD6B6AB653}" srcId="{01E0ABE2-3FF1-4606-94DC-5C4C63298D12}" destId="{0DA8C8BB-6160-4DEF-BB56-93AB8F9DF7A5}" srcOrd="1" destOrd="0" parTransId="{1F6E7BE2-203F-4211-BE82-0A66FD75E4EC}" sibTransId="{B66C3DF3-5A9E-4AAA-A134-8326A1A26B7E}"/>
    <dgm:cxn modelId="{E4DC8F97-6F6B-4014-9ABD-D36CDBFFB24B}" srcId="{01E0ABE2-3FF1-4606-94DC-5C4C63298D12}" destId="{D6DB681B-13C2-4C87-A000-B0C23055CCC1}" srcOrd="4" destOrd="0" parTransId="{FC8B9EBF-7EA6-4FEB-B25D-82078A639C80}" sibTransId="{537D0FA3-DA24-4241-8D08-AD6773D2D7DB}"/>
    <dgm:cxn modelId="{FE3F028E-374E-43BA-AB63-6537E4DEEB51}" type="presParOf" srcId="{15A0C0A8-328F-41F7-ACAB-471AEFC816E0}" destId="{C5989105-3FC2-4099-89B2-545477183B6F}" srcOrd="0" destOrd="0" presId="urn:microsoft.com/office/officeart/2005/8/layout/vList2"/>
    <dgm:cxn modelId="{0DEA3119-E9F1-4DA2-887D-AAE739116AAC}" type="presParOf" srcId="{15A0C0A8-328F-41F7-ACAB-471AEFC816E0}" destId="{7195C60F-334B-499F-BFD3-51707B6CA6E5}" srcOrd="1" destOrd="0" presId="urn:microsoft.com/office/officeart/2005/8/layout/vList2"/>
    <dgm:cxn modelId="{F1CE0F33-C009-4562-9C35-5465704C611E}" type="presParOf" srcId="{15A0C0A8-328F-41F7-ACAB-471AEFC816E0}" destId="{5F996076-93DD-4F26-825C-A22CF77F3868}" srcOrd="2" destOrd="0" presId="urn:microsoft.com/office/officeart/2005/8/layout/vList2"/>
    <dgm:cxn modelId="{67BFD137-4BE6-4798-A47B-FC704497A0CB}" type="presParOf" srcId="{15A0C0A8-328F-41F7-ACAB-471AEFC816E0}" destId="{84D8E950-53AC-4DB3-BB11-641950447AC2}" srcOrd="3" destOrd="0" presId="urn:microsoft.com/office/officeart/2005/8/layout/vList2"/>
    <dgm:cxn modelId="{530C0C80-5886-4E07-91CC-F49500EADBD8}" type="presParOf" srcId="{15A0C0A8-328F-41F7-ACAB-471AEFC816E0}" destId="{CC6F02B9-A831-49D8-8111-18E7952DFFC6}" srcOrd="4" destOrd="0" presId="urn:microsoft.com/office/officeart/2005/8/layout/vList2"/>
    <dgm:cxn modelId="{F3E6ACB6-ABE9-4955-8AFD-7C84A07F60A8}" type="presParOf" srcId="{15A0C0A8-328F-41F7-ACAB-471AEFC816E0}" destId="{8598E65E-E8CB-43D6-A868-BA3F7F8736F6}" srcOrd="5" destOrd="0" presId="urn:microsoft.com/office/officeart/2005/8/layout/vList2"/>
    <dgm:cxn modelId="{7352E9EC-1950-4210-94D0-A96939CEE83D}" type="presParOf" srcId="{15A0C0A8-328F-41F7-ACAB-471AEFC816E0}" destId="{8D7C4F38-E03B-4395-B84A-18A079C685CC}" srcOrd="6" destOrd="0" presId="urn:microsoft.com/office/officeart/2005/8/layout/vList2"/>
    <dgm:cxn modelId="{F1A6B01F-7017-4F88-8F39-A3EF3A478620}" type="presParOf" srcId="{15A0C0A8-328F-41F7-ACAB-471AEFC816E0}" destId="{7B654418-CA61-46A1-A8C3-DB1A5AE55557}" srcOrd="7" destOrd="0" presId="urn:microsoft.com/office/officeart/2005/8/layout/vList2"/>
    <dgm:cxn modelId="{A18891FF-363B-48A6-9433-279779C06016}" type="presParOf" srcId="{15A0C0A8-328F-41F7-ACAB-471AEFC816E0}" destId="{6C7E0FDD-354F-4434-B0B6-B82C8D119CA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ADB5BB-F755-43DE-9A47-BBEF8F4B974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AR"/>
        </a:p>
      </dgm:t>
    </dgm:pt>
    <dgm:pt modelId="{1414000C-6442-4225-AE22-16E940B1D3AB}">
      <dgm:prSet/>
      <dgm:spPr/>
      <dgm:t>
        <a:bodyPr/>
        <a:lstStyle/>
        <a:p>
          <a:pPr algn="ctr" rtl="0"/>
          <a:r>
            <a:rPr lang="es-ES_tradnl" dirty="0" smtClean="0">
              <a:solidFill>
                <a:schemeClr val="tx1"/>
              </a:solidFill>
            </a:rPr>
            <a:t>Punto de equilibrio (</a:t>
          </a:r>
          <a:r>
            <a:rPr lang="es-ES_tradnl" dirty="0" err="1" smtClean="0">
              <a:solidFill>
                <a:schemeClr val="tx1"/>
              </a:solidFill>
            </a:rPr>
            <a:t>breakthrough</a:t>
          </a:r>
          <a:r>
            <a:rPr lang="es-ES_tradnl" dirty="0" smtClean="0">
              <a:solidFill>
                <a:schemeClr val="tx1"/>
              </a:solidFill>
            </a:rPr>
            <a:t>)</a:t>
          </a:r>
          <a:endParaRPr lang="es-AR" dirty="0">
            <a:solidFill>
              <a:schemeClr val="tx1"/>
            </a:solidFill>
          </a:endParaRPr>
        </a:p>
      </dgm:t>
    </dgm:pt>
    <dgm:pt modelId="{DEF537E3-EEEE-4686-A310-35EC67DE3795}" type="parTrans" cxnId="{3E171496-2A30-45D4-9209-F8E848C23881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5A60DB37-BB10-49E8-9E0F-89FD64AFF447}" type="sibTrans" cxnId="{3E171496-2A30-45D4-9209-F8E848C23881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92B12F33-7754-47BB-A1DA-8FE2E359DE35}">
      <dgm:prSet/>
      <dgm:spPr/>
      <dgm:t>
        <a:bodyPr/>
        <a:lstStyle/>
        <a:p>
          <a:pPr algn="ctr" rtl="0"/>
          <a:r>
            <a:rPr lang="es-ES_tradnl" dirty="0" smtClean="0">
              <a:solidFill>
                <a:schemeClr val="tx1"/>
              </a:solidFill>
            </a:rPr>
            <a:t>Estado de Resultados proyectados</a:t>
          </a:r>
          <a:endParaRPr lang="es-AR" dirty="0">
            <a:solidFill>
              <a:schemeClr val="tx1"/>
            </a:solidFill>
          </a:endParaRPr>
        </a:p>
      </dgm:t>
    </dgm:pt>
    <dgm:pt modelId="{D5A9A7A5-C020-4302-8B64-886DEC4D73FD}" type="parTrans" cxnId="{77631E5E-7CA4-4F43-B15C-D090D822FE5D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6EDAC949-79A4-431C-8C93-6B2038FF7428}" type="sibTrans" cxnId="{77631E5E-7CA4-4F43-B15C-D090D822FE5D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E6B89905-6654-44CA-A1A3-E62ABC19F708}">
      <dgm:prSet/>
      <dgm:spPr/>
      <dgm:t>
        <a:bodyPr/>
        <a:lstStyle/>
        <a:p>
          <a:pPr algn="ctr" rtl="0"/>
          <a:r>
            <a:rPr lang="es-ES_tradnl" dirty="0" smtClean="0">
              <a:solidFill>
                <a:schemeClr val="tx1"/>
              </a:solidFill>
            </a:rPr>
            <a:t>Resultado neto</a:t>
          </a:r>
          <a:endParaRPr lang="es-AR" dirty="0">
            <a:solidFill>
              <a:schemeClr val="tx1"/>
            </a:solidFill>
          </a:endParaRPr>
        </a:p>
      </dgm:t>
    </dgm:pt>
    <dgm:pt modelId="{EC5C7660-539E-4ADD-9AFD-6295C7F4CB85}" type="parTrans" cxnId="{0E4E1B81-CD04-4E2C-8422-15AD131CF6CC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5DA46FA1-B1B7-4E7E-A072-030AD5D467B7}" type="sibTrans" cxnId="{0E4E1B81-CD04-4E2C-8422-15AD131CF6CC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3154CF52-90C7-46FD-AA6D-117FD4369452}">
      <dgm:prSet/>
      <dgm:spPr/>
      <dgm:t>
        <a:bodyPr/>
        <a:lstStyle/>
        <a:p>
          <a:pPr algn="ctr" rtl="0"/>
          <a:r>
            <a:rPr lang="es-ES_tradnl" dirty="0" smtClean="0">
              <a:solidFill>
                <a:schemeClr val="tx1"/>
              </a:solidFill>
            </a:rPr>
            <a:t>Ganancia después de impuestos</a:t>
          </a:r>
          <a:endParaRPr lang="es-AR" dirty="0">
            <a:solidFill>
              <a:schemeClr val="tx1"/>
            </a:solidFill>
          </a:endParaRPr>
        </a:p>
      </dgm:t>
    </dgm:pt>
    <dgm:pt modelId="{C04F8CFE-8FB4-418D-9B60-DAA00DE4E6E0}" type="parTrans" cxnId="{BB1C7B0A-7843-4439-8846-29E0244A3EFA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F0F5D253-F52D-41E4-BC33-50F8CF71992B}" type="sibTrans" cxnId="{BB1C7B0A-7843-4439-8846-29E0244A3EFA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9AEF6F0D-3F60-4948-9378-9DBBC4365B0A}">
      <dgm:prSet/>
      <dgm:spPr/>
      <dgm:t>
        <a:bodyPr/>
        <a:lstStyle/>
        <a:p>
          <a:pPr algn="ctr" rtl="0"/>
          <a:r>
            <a:rPr lang="es-ES_tradnl" dirty="0" smtClean="0">
              <a:solidFill>
                <a:schemeClr val="tx1"/>
              </a:solidFill>
            </a:rPr>
            <a:t>Ingreso neto del último período</a:t>
          </a:r>
          <a:endParaRPr lang="es-AR" dirty="0">
            <a:solidFill>
              <a:schemeClr val="tx1"/>
            </a:solidFill>
          </a:endParaRPr>
        </a:p>
      </dgm:t>
    </dgm:pt>
    <dgm:pt modelId="{57A3B781-3DD4-4F30-BAC6-905F2D47D23F}" type="parTrans" cxnId="{2638FDC6-30FB-45A7-B459-473348E9C25B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7A031DFF-1BF1-48ED-9713-488B0ECF601A}" type="sibTrans" cxnId="{2638FDC6-30FB-45A7-B459-473348E9C25B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C89DEEA2-8771-461B-8425-0F24260DCCB8}">
      <dgm:prSet/>
      <dgm:spPr/>
      <dgm:t>
        <a:bodyPr/>
        <a:lstStyle/>
        <a:p>
          <a:pPr algn="ctr" rtl="0"/>
          <a:r>
            <a:rPr lang="es-ES_tradnl" dirty="0" smtClean="0">
              <a:solidFill>
                <a:schemeClr val="tx1"/>
              </a:solidFill>
            </a:rPr>
            <a:t>Exposición financiera máxima</a:t>
          </a:r>
          <a:endParaRPr lang="es-AR" dirty="0">
            <a:solidFill>
              <a:schemeClr val="tx1"/>
            </a:solidFill>
          </a:endParaRPr>
        </a:p>
      </dgm:t>
    </dgm:pt>
    <dgm:pt modelId="{117397CB-5121-4208-967E-C58B7FC0F80D}" type="parTrans" cxnId="{6244BD2D-A9CC-440E-B624-EB78E765A9F5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E1AF1122-EBE6-4D27-8F32-9200DE55D6CD}" type="sibTrans" cxnId="{6244BD2D-A9CC-440E-B624-EB78E765A9F5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12A6E326-0BD6-4D1B-A3EE-73CA3F3883D8}">
      <dgm:prSet/>
      <dgm:spPr/>
      <dgm:t>
        <a:bodyPr/>
        <a:lstStyle/>
        <a:p>
          <a:pPr algn="ctr" rtl="0"/>
          <a:r>
            <a:rPr lang="es-ES_tradnl" dirty="0" smtClean="0">
              <a:solidFill>
                <a:schemeClr val="tx1"/>
              </a:solidFill>
            </a:rPr>
            <a:t>Relación ganancia/capital</a:t>
          </a:r>
          <a:endParaRPr lang="es-AR" dirty="0">
            <a:solidFill>
              <a:schemeClr val="tx1"/>
            </a:solidFill>
          </a:endParaRPr>
        </a:p>
      </dgm:t>
    </dgm:pt>
    <dgm:pt modelId="{42372013-DE9D-453C-B7B1-E77C15583331}" type="parTrans" cxnId="{A8808A99-2A2F-47FF-BEA5-599CE17D1160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EE4228F1-2A3D-4034-B95F-442632FCCB77}" type="sibTrans" cxnId="{A8808A99-2A2F-47FF-BEA5-599CE17D1160}">
      <dgm:prSet/>
      <dgm:spPr/>
      <dgm:t>
        <a:bodyPr/>
        <a:lstStyle/>
        <a:p>
          <a:pPr algn="ctr"/>
          <a:endParaRPr lang="es-AR">
            <a:solidFill>
              <a:schemeClr val="tx1"/>
            </a:solidFill>
          </a:endParaRPr>
        </a:p>
      </dgm:t>
    </dgm:pt>
    <dgm:pt modelId="{EFE4C7B1-830B-401E-B8E7-BCFFAF325817}" type="pres">
      <dgm:prSet presAssocID="{BFADB5BB-F755-43DE-9A47-BBEF8F4B97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5858B6F-0B85-410B-B10F-E1093DB8252F}" type="pres">
      <dgm:prSet presAssocID="{1414000C-6442-4225-AE22-16E940B1D3A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86B2A7C-3402-4B94-A1A4-9D0FA1CF2578}" type="pres">
      <dgm:prSet presAssocID="{5A60DB37-BB10-49E8-9E0F-89FD64AFF447}" presName="spacer" presStyleCnt="0"/>
      <dgm:spPr/>
      <dgm:t>
        <a:bodyPr/>
        <a:lstStyle/>
        <a:p>
          <a:endParaRPr lang="es-AR"/>
        </a:p>
      </dgm:t>
    </dgm:pt>
    <dgm:pt modelId="{C4577B04-D23F-4B8A-A6FC-16D9092CD0B6}" type="pres">
      <dgm:prSet presAssocID="{92B12F33-7754-47BB-A1DA-8FE2E359DE35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D230A9F-3BF0-4231-8AFF-4545B22F9D7C}" type="pres">
      <dgm:prSet presAssocID="{6EDAC949-79A4-431C-8C93-6B2038FF7428}" presName="spacer" presStyleCnt="0"/>
      <dgm:spPr/>
      <dgm:t>
        <a:bodyPr/>
        <a:lstStyle/>
        <a:p>
          <a:endParaRPr lang="es-AR"/>
        </a:p>
      </dgm:t>
    </dgm:pt>
    <dgm:pt modelId="{B6032ACB-BE60-430C-B7CC-92183AC2C158}" type="pres">
      <dgm:prSet presAssocID="{E6B89905-6654-44CA-A1A3-E62ABC19F708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3DAADDD-7BC0-49E3-86AB-68C8023399C6}" type="pres">
      <dgm:prSet presAssocID="{5DA46FA1-B1B7-4E7E-A072-030AD5D467B7}" presName="spacer" presStyleCnt="0"/>
      <dgm:spPr/>
      <dgm:t>
        <a:bodyPr/>
        <a:lstStyle/>
        <a:p>
          <a:endParaRPr lang="es-AR"/>
        </a:p>
      </dgm:t>
    </dgm:pt>
    <dgm:pt modelId="{31BB5DFA-F04F-46E8-B617-AD0010070B60}" type="pres">
      <dgm:prSet presAssocID="{3154CF52-90C7-46FD-AA6D-117FD4369452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CAAE1A6-E3FE-428C-BDA9-D0460991E493}" type="pres">
      <dgm:prSet presAssocID="{F0F5D253-F52D-41E4-BC33-50F8CF71992B}" presName="spacer" presStyleCnt="0"/>
      <dgm:spPr/>
      <dgm:t>
        <a:bodyPr/>
        <a:lstStyle/>
        <a:p>
          <a:endParaRPr lang="es-AR"/>
        </a:p>
      </dgm:t>
    </dgm:pt>
    <dgm:pt modelId="{4801C306-A3BE-490E-AD48-82D29183D014}" type="pres">
      <dgm:prSet presAssocID="{9AEF6F0D-3F60-4948-9378-9DBBC4365B0A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6FB82F5-7CE7-4672-A537-B54FACBF8BB7}" type="pres">
      <dgm:prSet presAssocID="{7A031DFF-1BF1-48ED-9713-488B0ECF601A}" presName="spacer" presStyleCnt="0"/>
      <dgm:spPr/>
      <dgm:t>
        <a:bodyPr/>
        <a:lstStyle/>
        <a:p>
          <a:endParaRPr lang="es-AR"/>
        </a:p>
      </dgm:t>
    </dgm:pt>
    <dgm:pt modelId="{E7A035AE-7ED2-4A8D-A6BE-10DD4AE81242}" type="pres">
      <dgm:prSet presAssocID="{C89DEEA2-8771-461B-8425-0F24260DCCB8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A605B20-7E7F-4DB9-B829-6F287E70CDFE}" type="pres">
      <dgm:prSet presAssocID="{E1AF1122-EBE6-4D27-8F32-9200DE55D6CD}" presName="spacer" presStyleCnt="0"/>
      <dgm:spPr/>
      <dgm:t>
        <a:bodyPr/>
        <a:lstStyle/>
        <a:p>
          <a:endParaRPr lang="es-AR"/>
        </a:p>
      </dgm:t>
    </dgm:pt>
    <dgm:pt modelId="{E4580D87-DBF5-4FF3-9949-65CADCBF7542}" type="pres">
      <dgm:prSet presAssocID="{12A6E326-0BD6-4D1B-A3EE-73CA3F3883D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C86F295-E534-4921-927B-7D2435357C8A}" type="presOf" srcId="{BFADB5BB-F755-43DE-9A47-BBEF8F4B974F}" destId="{EFE4C7B1-830B-401E-B8E7-BCFFAF325817}" srcOrd="0" destOrd="0" presId="urn:microsoft.com/office/officeart/2005/8/layout/vList2"/>
    <dgm:cxn modelId="{A8808A99-2A2F-47FF-BEA5-599CE17D1160}" srcId="{BFADB5BB-F755-43DE-9A47-BBEF8F4B974F}" destId="{12A6E326-0BD6-4D1B-A3EE-73CA3F3883D8}" srcOrd="6" destOrd="0" parTransId="{42372013-DE9D-453C-B7B1-E77C15583331}" sibTransId="{EE4228F1-2A3D-4034-B95F-442632FCCB77}"/>
    <dgm:cxn modelId="{6244BD2D-A9CC-440E-B624-EB78E765A9F5}" srcId="{BFADB5BB-F755-43DE-9A47-BBEF8F4B974F}" destId="{C89DEEA2-8771-461B-8425-0F24260DCCB8}" srcOrd="5" destOrd="0" parTransId="{117397CB-5121-4208-967E-C58B7FC0F80D}" sibTransId="{E1AF1122-EBE6-4D27-8F32-9200DE55D6CD}"/>
    <dgm:cxn modelId="{5FB99D21-0C03-407C-B6DD-D48F27F8855C}" type="presOf" srcId="{1414000C-6442-4225-AE22-16E940B1D3AB}" destId="{45858B6F-0B85-410B-B10F-E1093DB8252F}" srcOrd="0" destOrd="0" presId="urn:microsoft.com/office/officeart/2005/8/layout/vList2"/>
    <dgm:cxn modelId="{0E4E1B81-CD04-4E2C-8422-15AD131CF6CC}" srcId="{BFADB5BB-F755-43DE-9A47-BBEF8F4B974F}" destId="{E6B89905-6654-44CA-A1A3-E62ABC19F708}" srcOrd="2" destOrd="0" parTransId="{EC5C7660-539E-4ADD-9AFD-6295C7F4CB85}" sibTransId="{5DA46FA1-B1B7-4E7E-A072-030AD5D467B7}"/>
    <dgm:cxn modelId="{C58BB898-F98A-469B-8107-0EDD01E78F47}" type="presOf" srcId="{92B12F33-7754-47BB-A1DA-8FE2E359DE35}" destId="{C4577B04-D23F-4B8A-A6FC-16D9092CD0B6}" srcOrd="0" destOrd="0" presId="urn:microsoft.com/office/officeart/2005/8/layout/vList2"/>
    <dgm:cxn modelId="{77631E5E-7CA4-4F43-B15C-D090D822FE5D}" srcId="{BFADB5BB-F755-43DE-9A47-BBEF8F4B974F}" destId="{92B12F33-7754-47BB-A1DA-8FE2E359DE35}" srcOrd="1" destOrd="0" parTransId="{D5A9A7A5-C020-4302-8B64-886DEC4D73FD}" sibTransId="{6EDAC949-79A4-431C-8C93-6B2038FF7428}"/>
    <dgm:cxn modelId="{BB1C7B0A-7843-4439-8846-29E0244A3EFA}" srcId="{BFADB5BB-F755-43DE-9A47-BBEF8F4B974F}" destId="{3154CF52-90C7-46FD-AA6D-117FD4369452}" srcOrd="3" destOrd="0" parTransId="{C04F8CFE-8FB4-418D-9B60-DAA00DE4E6E0}" sibTransId="{F0F5D253-F52D-41E4-BC33-50F8CF71992B}"/>
    <dgm:cxn modelId="{3D8C76EC-327B-44A3-A9AE-C4F29A47F971}" type="presOf" srcId="{9AEF6F0D-3F60-4948-9378-9DBBC4365B0A}" destId="{4801C306-A3BE-490E-AD48-82D29183D014}" srcOrd="0" destOrd="0" presId="urn:microsoft.com/office/officeart/2005/8/layout/vList2"/>
    <dgm:cxn modelId="{DAD10616-61B0-490B-8376-AE7D4988A65E}" type="presOf" srcId="{12A6E326-0BD6-4D1B-A3EE-73CA3F3883D8}" destId="{E4580D87-DBF5-4FF3-9949-65CADCBF7542}" srcOrd="0" destOrd="0" presId="urn:microsoft.com/office/officeart/2005/8/layout/vList2"/>
    <dgm:cxn modelId="{3E171496-2A30-45D4-9209-F8E848C23881}" srcId="{BFADB5BB-F755-43DE-9A47-BBEF8F4B974F}" destId="{1414000C-6442-4225-AE22-16E940B1D3AB}" srcOrd="0" destOrd="0" parTransId="{DEF537E3-EEEE-4686-A310-35EC67DE3795}" sibTransId="{5A60DB37-BB10-49E8-9E0F-89FD64AFF447}"/>
    <dgm:cxn modelId="{0713FAED-2F23-4C36-9FF6-1B506738B633}" type="presOf" srcId="{E6B89905-6654-44CA-A1A3-E62ABC19F708}" destId="{B6032ACB-BE60-430C-B7CC-92183AC2C158}" srcOrd="0" destOrd="0" presId="urn:microsoft.com/office/officeart/2005/8/layout/vList2"/>
    <dgm:cxn modelId="{061DCB0E-E2DE-45CA-8C44-2D1FB647AA1F}" type="presOf" srcId="{3154CF52-90C7-46FD-AA6D-117FD4369452}" destId="{31BB5DFA-F04F-46E8-B617-AD0010070B60}" srcOrd="0" destOrd="0" presId="urn:microsoft.com/office/officeart/2005/8/layout/vList2"/>
    <dgm:cxn modelId="{2638FDC6-30FB-45A7-B459-473348E9C25B}" srcId="{BFADB5BB-F755-43DE-9A47-BBEF8F4B974F}" destId="{9AEF6F0D-3F60-4948-9378-9DBBC4365B0A}" srcOrd="4" destOrd="0" parTransId="{57A3B781-3DD4-4F30-BAC6-905F2D47D23F}" sibTransId="{7A031DFF-1BF1-48ED-9713-488B0ECF601A}"/>
    <dgm:cxn modelId="{080A1F9F-3684-46AD-84F1-B41E3DA07685}" type="presOf" srcId="{C89DEEA2-8771-461B-8425-0F24260DCCB8}" destId="{E7A035AE-7ED2-4A8D-A6BE-10DD4AE81242}" srcOrd="0" destOrd="0" presId="urn:microsoft.com/office/officeart/2005/8/layout/vList2"/>
    <dgm:cxn modelId="{F7CF4726-AF24-467E-9C9D-B59C9C25FF6E}" type="presParOf" srcId="{EFE4C7B1-830B-401E-B8E7-BCFFAF325817}" destId="{45858B6F-0B85-410B-B10F-E1093DB8252F}" srcOrd="0" destOrd="0" presId="urn:microsoft.com/office/officeart/2005/8/layout/vList2"/>
    <dgm:cxn modelId="{595FD063-496C-49FB-B16F-0342D0504839}" type="presParOf" srcId="{EFE4C7B1-830B-401E-B8E7-BCFFAF325817}" destId="{686B2A7C-3402-4B94-A1A4-9D0FA1CF2578}" srcOrd="1" destOrd="0" presId="urn:microsoft.com/office/officeart/2005/8/layout/vList2"/>
    <dgm:cxn modelId="{E7FCE702-78EE-45F7-B650-BC596A1B9F24}" type="presParOf" srcId="{EFE4C7B1-830B-401E-B8E7-BCFFAF325817}" destId="{C4577B04-D23F-4B8A-A6FC-16D9092CD0B6}" srcOrd="2" destOrd="0" presId="urn:microsoft.com/office/officeart/2005/8/layout/vList2"/>
    <dgm:cxn modelId="{D48EDC8B-C1A8-405A-ADE9-741E213FC695}" type="presParOf" srcId="{EFE4C7B1-830B-401E-B8E7-BCFFAF325817}" destId="{4D230A9F-3BF0-4231-8AFF-4545B22F9D7C}" srcOrd="3" destOrd="0" presId="urn:microsoft.com/office/officeart/2005/8/layout/vList2"/>
    <dgm:cxn modelId="{C46ED34B-C151-4579-8BBB-FD4D4F718DFC}" type="presParOf" srcId="{EFE4C7B1-830B-401E-B8E7-BCFFAF325817}" destId="{B6032ACB-BE60-430C-B7CC-92183AC2C158}" srcOrd="4" destOrd="0" presId="urn:microsoft.com/office/officeart/2005/8/layout/vList2"/>
    <dgm:cxn modelId="{9BA6DB48-64EC-4D43-B32E-C0883B5BB86F}" type="presParOf" srcId="{EFE4C7B1-830B-401E-B8E7-BCFFAF325817}" destId="{33DAADDD-7BC0-49E3-86AB-68C8023399C6}" srcOrd="5" destOrd="0" presId="urn:microsoft.com/office/officeart/2005/8/layout/vList2"/>
    <dgm:cxn modelId="{66CB7EF9-8DBF-4286-A1BC-357DEC29F1E1}" type="presParOf" srcId="{EFE4C7B1-830B-401E-B8E7-BCFFAF325817}" destId="{31BB5DFA-F04F-46E8-B617-AD0010070B60}" srcOrd="6" destOrd="0" presId="urn:microsoft.com/office/officeart/2005/8/layout/vList2"/>
    <dgm:cxn modelId="{FE8D2417-EE2F-4F4D-81C4-E3466FC57293}" type="presParOf" srcId="{EFE4C7B1-830B-401E-B8E7-BCFFAF325817}" destId="{DCAAE1A6-E3FE-428C-BDA9-D0460991E493}" srcOrd="7" destOrd="0" presId="urn:microsoft.com/office/officeart/2005/8/layout/vList2"/>
    <dgm:cxn modelId="{3CE7F3CC-FFA3-4659-94C6-BED06C68FA74}" type="presParOf" srcId="{EFE4C7B1-830B-401E-B8E7-BCFFAF325817}" destId="{4801C306-A3BE-490E-AD48-82D29183D014}" srcOrd="8" destOrd="0" presId="urn:microsoft.com/office/officeart/2005/8/layout/vList2"/>
    <dgm:cxn modelId="{C160C01A-E8BB-4B7D-80AD-51AD9FC95806}" type="presParOf" srcId="{EFE4C7B1-830B-401E-B8E7-BCFFAF325817}" destId="{06FB82F5-7CE7-4672-A537-B54FACBF8BB7}" srcOrd="9" destOrd="0" presId="urn:microsoft.com/office/officeart/2005/8/layout/vList2"/>
    <dgm:cxn modelId="{D5C2D8B3-874C-4E4E-A9BC-364624AD2052}" type="presParOf" srcId="{EFE4C7B1-830B-401E-B8E7-BCFFAF325817}" destId="{E7A035AE-7ED2-4A8D-A6BE-10DD4AE81242}" srcOrd="10" destOrd="0" presId="urn:microsoft.com/office/officeart/2005/8/layout/vList2"/>
    <dgm:cxn modelId="{787B0441-C119-4FA9-94F6-4A1E74C4202E}" type="presParOf" srcId="{EFE4C7B1-830B-401E-B8E7-BCFFAF325817}" destId="{5A605B20-7E7F-4DB9-B829-6F287E70CDFE}" srcOrd="11" destOrd="0" presId="urn:microsoft.com/office/officeart/2005/8/layout/vList2"/>
    <dgm:cxn modelId="{DDEA1E2D-B970-4C6E-AFC3-1515715795A4}" type="presParOf" srcId="{EFE4C7B1-830B-401E-B8E7-BCFFAF325817}" destId="{E4580D87-DBF5-4FF3-9949-65CADCBF754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989105-3FC2-4099-89B2-545477183B6F}">
      <dsp:nvSpPr>
        <dsp:cNvPr id="0" name=""/>
        <dsp:cNvSpPr/>
      </dsp:nvSpPr>
      <dsp:spPr>
        <a:xfrm>
          <a:off x="0" y="2445"/>
          <a:ext cx="8229600" cy="81080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smtClean="0"/>
            <a:t>Resultados proyectados</a:t>
          </a:r>
          <a:endParaRPr lang="es-ES_tradnl" sz="2800" kern="1200" dirty="0"/>
        </a:p>
      </dsp:txBody>
      <dsp:txXfrm>
        <a:off x="0" y="2445"/>
        <a:ext cx="8229600" cy="810809"/>
      </dsp:txXfrm>
    </dsp:sp>
    <dsp:sp modelId="{5F996076-93DD-4F26-825C-A22CF77F3868}">
      <dsp:nvSpPr>
        <dsp:cNvPr id="0" name=""/>
        <dsp:cNvSpPr/>
      </dsp:nvSpPr>
      <dsp:spPr>
        <a:xfrm>
          <a:off x="0" y="893895"/>
          <a:ext cx="8229600" cy="81080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Flujo de Fondos del proyecto</a:t>
          </a:r>
          <a:endParaRPr lang="es-AR" sz="2800" kern="1200" dirty="0"/>
        </a:p>
      </dsp:txBody>
      <dsp:txXfrm>
        <a:off x="0" y="893895"/>
        <a:ext cx="8229600" cy="810809"/>
      </dsp:txXfrm>
    </dsp:sp>
    <dsp:sp modelId="{CC6F02B9-A831-49D8-8111-18E7952DFFC6}">
      <dsp:nvSpPr>
        <dsp:cNvPr id="0" name=""/>
        <dsp:cNvSpPr/>
      </dsp:nvSpPr>
      <dsp:spPr>
        <a:xfrm>
          <a:off x="0" y="1785345"/>
          <a:ext cx="8229600" cy="81080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Retorno de la inversión</a:t>
          </a:r>
          <a:endParaRPr lang="es-AR" sz="2800" kern="1200" dirty="0"/>
        </a:p>
      </dsp:txBody>
      <dsp:txXfrm>
        <a:off x="0" y="1785345"/>
        <a:ext cx="8229600" cy="810809"/>
      </dsp:txXfrm>
    </dsp:sp>
    <dsp:sp modelId="{8D7C4F38-E03B-4395-B84A-18A079C685CC}">
      <dsp:nvSpPr>
        <dsp:cNvPr id="0" name=""/>
        <dsp:cNvSpPr/>
      </dsp:nvSpPr>
      <dsp:spPr>
        <a:xfrm>
          <a:off x="0" y="2676795"/>
          <a:ext cx="8229600" cy="81080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Valor del proyecto</a:t>
          </a:r>
          <a:endParaRPr lang="es-AR" sz="2800" kern="1200" dirty="0"/>
        </a:p>
      </dsp:txBody>
      <dsp:txXfrm>
        <a:off x="0" y="2676795"/>
        <a:ext cx="8229600" cy="810809"/>
      </dsp:txXfrm>
    </dsp:sp>
    <dsp:sp modelId="{6C7E0FDD-354F-4434-B0B6-B82C8D119CA5}">
      <dsp:nvSpPr>
        <dsp:cNvPr id="0" name=""/>
        <dsp:cNvSpPr/>
      </dsp:nvSpPr>
      <dsp:spPr>
        <a:xfrm>
          <a:off x="0" y="3568245"/>
          <a:ext cx="8229600" cy="81080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Evaluación de accionistas y/o inversores</a:t>
          </a:r>
          <a:endParaRPr lang="es-AR" sz="2800" kern="1200" dirty="0"/>
        </a:p>
      </dsp:txBody>
      <dsp:txXfrm>
        <a:off x="0" y="3568245"/>
        <a:ext cx="8229600" cy="8108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858B6F-0B85-410B-B10F-E1093DB8252F}">
      <dsp:nvSpPr>
        <dsp:cNvPr id="0" name=""/>
        <dsp:cNvSpPr/>
      </dsp:nvSpPr>
      <dsp:spPr>
        <a:xfrm>
          <a:off x="0" y="63155"/>
          <a:ext cx="8229600" cy="5791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tx1"/>
              </a:solidFill>
            </a:rPr>
            <a:t>Punto de equilibrio (</a:t>
          </a:r>
          <a:r>
            <a:rPr lang="es-ES_tradnl" sz="2000" kern="1200" dirty="0" err="1" smtClean="0">
              <a:solidFill>
                <a:schemeClr val="tx1"/>
              </a:solidFill>
            </a:rPr>
            <a:t>breakthrough</a:t>
          </a:r>
          <a:r>
            <a:rPr lang="es-ES_tradnl" sz="2000" kern="1200" dirty="0" smtClean="0">
              <a:solidFill>
                <a:schemeClr val="tx1"/>
              </a:solidFill>
            </a:rPr>
            <a:t>)</a:t>
          </a:r>
          <a:endParaRPr lang="es-AR" sz="2000" kern="1200" dirty="0">
            <a:solidFill>
              <a:schemeClr val="tx1"/>
            </a:solidFill>
          </a:endParaRPr>
        </a:p>
      </dsp:txBody>
      <dsp:txXfrm>
        <a:off x="0" y="63155"/>
        <a:ext cx="8229600" cy="579149"/>
      </dsp:txXfrm>
    </dsp:sp>
    <dsp:sp modelId="{C4577B04-D23F-4B8A-A6FC-16D9092CD0B6}">
      <dsp:nvSpPr>
        <dsp:cNvPr id="0" name=""/>
        <dsp:cNvSpPr/>
      </dsp:nvSpPr>
      <dsp:spPr>
        <a:xfrm>
          <a:off x="0" y="699905"/>
          <a:ext cx="8229600" cy="579149"/>
        </a:xfrm>
        <a:prstGeom prst="roundRect">
          <a:avLst/>
        </a:prstGeom>
        <a:solidFill>
          <a:schemeClr val="accent5">
            <a:hueOff val="1119759"/>
            <a:satOff val="1580"/>
            <a:lumOff val="-19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tx1"/>
              </a:solidFill>
            </a:rPr>
            <a:t>Estado de Resultados proyectados</a:t>
          </a:r>
          <a:endParaRPr lang="es-AR" sz="2000" kern="1200" dirty="0">
            <a:solidFill>
              <a:schemeClr val="tx1"/>
            </a:solidFill>
          </a:endParaRPr>
        </a:p>
      </dsp:txBody>
      <dsp:txXfrm>
        <a:off x="0" y="699905"/>
        <a:ext cx="8229600" cy="579149"/>
      </dsp:txXfrm>
    </dsp:sp>
    <dsp:sp modelId="{B6032ACB-BE60-430C-B7CC-92183AC2C158}">
      <dsp:nvSpPr>
        <dsp:cNvPr id="0" name=""/>
        <dsp:cNvSpPr/>
      </dsp:nvSpPr>
      <dsp:spPr>
        <a:xfrm>
          <a:off x="0" y="1336655"/>
          <a:ext cx="8229600" cy="579149"/>
        </a:xfrm>
        <a:prstGeom prst="roundRect">
          <a:avLst/>
        </a:prstGeom>
        <a:solidFill>
          <a:schemeClr val="accent5">
            <a:hueOff val="2239518"/>
            <a:satOff val="3160"/>
            <a:lumOff val="-39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tx1"/>
              </a:solidFill>
            </a:rPr>
            <a:t>Resultado neto</a:t>
          </a:r>
          <a:endParaRPr lang="es-AR" sz="2000" kern="1200" dirty="0">
            <a:solidFill>
              <a:schemeClr val="tx1"/>
            </a:solidFill>
          </a:endParaRPr>
        </a:p>
      </dsp:txBody>
      <dsp:txXfrm>
        <a:off x="0" y="1336655"/>
        <a:ext cx="8229600" cy="579149"/>
      </dsp:txXfrm>
    </dsp:sp>
    <dsp:sp modelId="{31BB5DFA-F04F-46E8-B617-AD0010070B60}">
      <dsp:nvSpPr>
        <dsp:cNvPr id="0" name=""/>
        <dsp:cNvSpPr/>
      </dsp:nvSpPr>
      <dsp:spPr>
        <a:xfrm>
          <a:off x="0" y="1973405"/>
          <a:ext cx="8229600" cy="579149"/>
        </a:xfrm>
        <a:prstGeom prst="roundRect">
          <a:avLst/>
        </a:prstGeom>
        <a:solidFill>
          <a:schemeClr val="accent5">
            <a:hueOff val="3359277"/>
            <a:satOff val="4740"/>
            <a:lumOff val="-58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tx1"/>
              </a:solidFill>
            </a:rPr>
            <a:t>Ganancia después de impuestos</a:t>
          </a:r>
          <a:endParaRPr lang="es-AR" sz="2000" kern="1200" dirty="0">
            <a:solidFill>
              <a:schemeClr val="tx1"/>
            </a:solidFill>
          </a:endParaRPr>
        </a:p>
      </dsp:txBody>
      <dsp:txXfrm>
        <a:off x="0" y="1973405"/>
        <a:ext cx="8229600" cy="579149"/>
      </dsp:txXfrm>
    </dsp:sp>
    <dsp:sp modelId="{4801C306-A3BE-490E-AD48-82D29183D014}">
      <dsp:nvSpPr>
        <dsp:cNvPr id="0" name=""/>
        <dsp:cNvSpPr/>
      </dsp:nvSpPr>
      <dsp:spPr>
        <a:xfrm>
          <a:off x="0" y="2610156"/>
          <a:ext cx="8229600" cy="579149"/>
        </a:xfrm>
        <a:prstGeom prst="roundRect">
          <a:avLst/>
        </a:prstGeom>
        <a:solidFill>
          <a:schemeClr val="accent5">
            <a:hueOff val="4479036"/>
            <a:satOff val="6319"/>
            <a:lumOff val="-78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tx1"/>
              </a:solidFill>
            </a:rPr>
            <a:t>Ingreso neto del último período</a:t>
          </a:r>
          <a:endParaRPr lang="es-AR" sz="2000" kern="1200" dirty="0">
            <a:solidFill>
              <a:schemeClr val="tx1"/>
            </a:solidFill>
          </a:endParaRPr>
        </a:p>
      </dsp:txBody>
      <dsp:txXfrm>
        <a:off x="0" y="2610156"/>
        <a:ext cx="8229600" cy="579149"/>
      </dsp:txXfrm>
    </dsp:sp>
    <dsp:sp modelId="{E7A035AE-7ED2-4A8D-A6BE-10DD4AE81242}">
      <dsp:nvSpPr>
        <dsp:cNvPr id="0" name=""/>
        <dsp:cNvSpPr/>
      </dsp:nvSpPr>
      <dsp:spPr>
        <a:xfrm>
          <a:off x="0" y="3246906"/>
          <a:ext cx="8229600" cy="579149"/>
        </a:xfrm>
        <a:prstGeom prst="roundRect">
          <a:avLst/>
        </a:prstGeom>
        <a:solidFill>
          <a:schemeClr val="accent5">
            <a:hueOff val="5598794"/>
            <a:satOff val="7899"/>
            <a:lumOff val="-98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tx1"/>
              </a:solidFill>
            </a:rPr>
            <a:t>Exposición financiera máxima</a:t>
          </a:r>
          <a:endParaRPr lang="es-AR" sz="2000" kern="1200" dirty="0">
            <a:solidFill>
              <a:schemeClr val="tx1"/>
            </a:solidFill>
          </a:endParaRPr>
        </a:p>
      </dsp:txBody>
      <dsp:txXfrm>
        <a:off x="0" y="3246906"/>
        <a:ext cx="8229600" cy="579149"/>
      </dsp:txXfrm>
    </dsp:sp>
    <dsp:sp modelId="{E4580D87-DBF5-4FF3-9949-65CADCBF7542}">
      <dsp:nvSpPr>
        <dsp:cNvPr id="0" name=""/>
        <dsp:cNvSpPr/>
      </dsp:nvSpPr>
      <dsp:spPr>
        <a:xfrm>
          <a:off x="0" y="3883656"/>
          <a:ext cx="8229600" cy="579149"/>
        </a:xfrm>
        <a:prstGeom prst="roundRect">
          <a:avLst/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tx1"/>
              </a:solidFill>
            </a:rPr>
            <a:t>Relación ganancia/capital</a:t>
          </a:r>
          <a:endParaRPr lang="es-AR" sz="2000" kern="1200" dirty="0">
            <a:solidFill>
              <a:schemeClr val="tx1"/>
            </a:solidFill>
          </a:endParaRPr>
        </a:p>
      </dsp:txBody>
      <dsp:txXfrm>
        <a:off x="0" y="3883656"/>
        <a:ext cx="8229600" cy="579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99D77BE-A21C-43F9-AD4C-388CAB24F8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A644669-D394-4D38-B754-028C02304C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4D8F1A8-01C9-4C80-839F-7473B06B93C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D7A9F4-BDFD-4F3B-9E5D-12EAC94E99E0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1C1429-C727-415D-959A-C5D82C796C7F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6C4D4F-3EB3-43C9-BF06-7BCC333AE7F1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BFC520-7F97-46A8-B2C9-18FE50CD726C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7CCC5C-F159-401D-8078-A53D2498329B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9B7D51-51F1-4C23-818F-51128313B2EE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FC52ED-DC9C-4859-A081-D176BDF04C03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40EB86-DC13-4983-B66A-172EB62F7FBA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235476-DF0E-4024-AECF-E40FA6346F5F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62A6C0A-924E-43DC-9A4A-07E320A01A32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4629B98-3423-44B9-9C6E-1BD62353CFFF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6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7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8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9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 err="1" smtClean="0"/>
              <a:t>Desarrollo</a:t>
            </a:r>
            <a:r>
              <a:rPr lang="pt-BR" dirty="0" smtClean="0"/>
              <a:t> de </a:t>
            </a:r>
            <a:r>
              <a:rPr lang="pt-BR" dirty="0" err="1" smtClean="0"/>
              <a:t>un</a:t>
            </a:r>
            <a:r>
              <a:rPr lang="pt-BR" dirty="0" smtClean="0"/>
              <a:t> </a:t>
            </a:r>
            <a:r>
              <a:rPr lang="pt-BR" dirty="0" err="1" smtClean="0"/>
              <a:t>Proyecto</a:t>
            </a:r>
            <a:r>
              <a:rPr lang="pt-BR" dirty="0" smtClean="0"/>
              <a:t> de Negocio </a:t>
            </a:r>
            <a:endParaRPr lang="es-E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11560" y="2968352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Etapa</a:t>
            </a:r>
            <a:r>
              <a:rPr kumimoji="0" lang="pt-BR" sz="5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V - </a:t>
            </a:r>
            <a:r>
              <a:rPr kumimoji="0" lang="pt-BR" sz="56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Finanzas</a:t>
            </a:r>
            <a:endParaRPr kumimoji="0" lang="es-ES" sz="56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1" descr="LOGO RP_prue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2748" y="5966991"/>
            <a:ext cx="21717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2814638"/>
            <a:ext cx="2133600" cy="2590800"/>
            <a:chOff x="624" y="1773"/>
            <a:chExt cx="1344" cy="1632"/>
          </a:xfrm>
        </p:grpSpPr>
        <p:sp>
          <p:nvSpPr>
            <p:cNvPr id="452611" name="Rectangle 3"/>
            <p:cNvSpPr>
              <a:spLocks noChangeArrowheads="1"/>
            </p:cNvSpPr>
            <p:nvPr/>
          </p:nvSpPr>
          <p:spPr bwMode="auto">
            <a:xfrm>
              <a:off x="624" y="1773"/>
              <a:ext cx="624" cy="1632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400" b="1">
                  <a:solidFill>
                    <a:srgbClr val="F8F8F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</a:rPr>
                <a:t>Activo</a:t>
              </a:r>
              <a:endParaRPr lang="es-ES" sz="2400" b="1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endParaRPr>
            </a:p>
          </p:txBody>
        </p:sp>
        <p:grpSp>
          <p:nvGrpSpPr>
            <p:cNvPr id="27672" name="Group 4"/>
            <p:cNvGrpSpPr>
              <a:grpSpLocks/>
            </p:cNvGrpSpPr>
            <p:nvPr/>
          </p:nvGrpSpPr>
          <p:grpSpPr bwMode="auto">
            <a:xfrm>
              <a:off x="1344" y="1773"/>
              <a:ext cx="624" cy="1632"/>
              <a:chOff x="1344" y="1773"/>
              <a:chExt cx="624" cy="1632"/>
            </a:xfrm>
          </p:grpSpPr>
          <p:sp>
            <p:nvSpPr>
              <p:cNvPr id="452613" name="Rectangle 5"/>
              <p:cNvSpPr>
                <a:spLocks noChangeArrowheads="1"/>
              </p:cNvSpPr>
              <p:nvPr/>
            </p:nvSpPr>
            <p:spPr bwMode="auto">
              <a:xfrm>
                <a:off x="1344" y="2589"/>
                <a:ext cx="624" cy="816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s-AR" sz="2400" b="1">
                    <a:solidFill>
                      <a:srgbClr val="F8F8F8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Unicode MS" pitchFamily="34" charset="-128"/>
                  </a:rPr>
                  <a:t>P.Neto</a:t>
                </a:r>
                <a:endParaRPr lang="es-ES" sz="2400" b="1">
                  <a:solidFill>
                    <a:srgbClr val="F8F8F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</a:endParaRPr>
              </a:p>
            </p:txBody>
          </p:sp>
          <p:sp>
            <p:nvSpPr>
              <p:cNvPr id="452614" name="Rectangle 6"/>
              <p:cNvSpPr>
                <a:spLocks noChangeArrowheads="1"/>
              </p:cNvSpPr>
              <p:nvPr/>
            </p:nvSpPr>
            <p:spPr bwMode="auto">
              <a:xfrm>
                <a:off x="1344" y="1773"/>
                <a:ext cx="624" cy="720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s-AR" sz="2400" b="1">
                    <a:solidFill>
                      <a:srgbClr val="F8F8F8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Unicode MS" pitchFamily="34" charset="-128"/>
                  </a:rPr>
                  <a:t>Pasivo</a:t>
                </a:r>
                <a:endParaRPr lang="es-ES" sz="2400" b="1">
                  <a:solidFill>
                    <a:srgbClr val="F8F8F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</a:endParaRPr>
              </a:p>
            </p:txBody>
          </p:sp>
        </p:grpSp>
      </p:grpSp>
      <p:sp>
        <p:nvSpPr>
          <p:cNvPr id="452615" name="Text Box 7"/>
          <p:cNvSpPr txBox="1">
            <a:spLocks noChangeArrowheads="1"/>
          </p:cNvSpPr>
          <p:nvPr/>
        </p:nvSpPr>
        <p:spPr bwMode="auto">
          <a:xfrm>
            <a:off x="762000" y="1524000"/>
            <a:ext cx="2851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Estado de Situación Patrimonial</a:t>
            </a:r>
            <a:endParaRPr lang="es-ES" sz="2000" b="1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</p:txBody>
      </p:sp>
      <p:sp>
        <p:nvSpPr>
          <p:cNvPr id="452616" name="Text Box 8"/>
          <p:cNvSpPr txBox="1">
            <a:spLocks noChangeArrowheads="1"/>
          </p:cNvSpPr>
          <p:nvPr/>
        </p:nvSpPr>
        <p:spPr bwMode="auto">
          <a:xfrm>
            <a:off x="3810000" y="1676400"/>
            <a:ext cx="285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Estado de Resultados</a:t>
            </a:r>
            <a:endParaRPr lang="es-ES" sz="2000" b="1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</p:txBody>
      </p:sp>
      <p:sp>
        <p:nvSpPr>
          <p:cNvPr id="452617" name="Oval 9"/>
          <p:cNvSpPr>
            <a:spLocks noChangeArrowheads="1"/>
          </p:cNvSpPr>
          <p:nvPr/>
        </p:nvSpPr>
        <p:spPr bwMode="auto">
          <a:xfrm>
            <a:off x="7162800" y="4262438"/>
            <a:ext cx="1524000" cy="11430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AR" b="1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Accionistas</a:t>
            </a:r>
            <a:endParaRPr lang="es-ES" b="1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038600" y="2743200"/>
            <a:ext cx="2155825" cy="2890838"/>
            <a:chOff x="2496" y="1728"/>
            <a:chExt cx="1358" cy="1821"/>
          </a:xfrm>
        </p:grpSpPr>
        <p:sp>
          <p:nvSpPr>
            <p:cNvPr id="452619" name="Rectangle 11"/>
            <p:cNvSpPr>
              <a:spLocks noChangeArrowheads="1"/>
            </p:cNvSpPr>
            <p:nvPr/>
          </p:nvSpPr>
          <p:spPr bwMode="auto">
            <a:xfrm>
              <a:off x="2496" y="1728"/>
              <a:ext cx="1344" cy="2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b="1">
                  <a:solidFill>
                    <a:srgbClr val="F8F8F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</a:rPr>
                <a:t>Ingresos</a:t>
              </a:r>
              <a:endParaRPr lang="es-ES" b="1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endParaRPr>
            </a:p>
          </p:txBody>
        </p:sp>
        <p:sp>
          <p:nvSpPr>
            <p:cNvPr id="452620" name="Rectangle 12"/>
            <p:cNvSpPr>
              <a:spLocks noChangeArrowheads="1"/>
            </p:cNvSpPr>
            <p:nvPr/>
          </p:nvSpPr>
          <p:spPr bwMode="auto">
            <a:xfrm>
              <a:off x="2510" y="2493"/>
              <a:ext cx="1344" cy="2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b="1">
                  <a:solidFill>
                    <a:srgbClr val="F8F8F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</a:rPr>
                <a:t>Resultados</a:t>
              </a:r>
              <a:endParaRPr lang="es-ES" b="1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endParaRPr>
            </a:p>
          </p:txBody>
        </p:sp>
        <p:sp>
          <p:nvSpPr>
            <p:cNvPr id="452621" name="Rectangle 13"/>
            <p:cNvSpPr>
              <a:spLocks noChangeArrowheads="1"/>
            </p:cNvSpPr>
            <p:nvPr/>
          </p:nvSpPr>
          <p:spPr bwMode="auto">
            <a:xfrm>
              <a:off x="2496" y="3261"/>
              <a:ext cx="1344" cy="2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b="1">
                  <a:solidFill>
                    <a:srgbClr val="F8F8F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</a:rPr>
                <a:t>Res. Acumulados</a:t>
              </a:r>
              <a:endParaRPr lang="es-ES" b="1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endParaRPr>
            </a:p>
          </p:txBody>
        </p:sp>
        <p:sp>
          <p:nvSpPr>
            <p:cNvPr id="452622" name="Rectangle 14"/>
            <p:cNvSpPr>
              <a:spLocks noChangeArrowheads="1"/>
            </p:cNvSpPr>
            <p:nvPr/>
          </p:nvSpPr>
          <p:spPr bwMode="auto">
            <a:xfrm>
              <a:off x="2496" y="2877"/>
              <a:ext cx="1344" cy="2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b="1">
                  <a:solidFill>
                    <a:srgbClr val="F8F8F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</a:rPr>
                <a:t>Dividendos</a:t>
              </a:r>
              <a:endParaRPr lang="es-ES" b="1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endParaRPr>
            </a:p>
          </p:txBody>
        </p:sp>
        <p:sp>
          <p:nvSpPr>
            <p:cNvPr id="452623" name="Rectangle 15"/>
            <p:cNvSpPr>
              <a:spLocks noChangeArrowheads="1"/>
            </p:cNvSpPr>
            <p:nvPr/>
          </p:nvSpPr>
          <p:spPr bwMode="auto">
            <a:xfrm>
              <a:off x="2496" y="2109"/>
              <a:ext cx="1344" cy="2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b="1">
                  <a:solidFill>
                    <a:srgbClr val="F8F8F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</a:rPr>
                <a:t>Egresos</a:t>
              </a:r>
              <a:endParaRPr lang="es-ES" b="1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524000" y="2286000"/>
            <a:ext cx="6635750" cy="4343400"/>
            <a:chOff x="912" y="1440"/>
            <a:chExt cx="4180" cy="2736"/>
          </a:xfrm>
        </p:grpSpPr>
        <p:sp>
          <p:nvSpPr>
            <p:cNvPr id="27659" name="Line 17"/>
            <p:cNvSpPr>
              <a:spLocks noChangeShapeType="1"/>
            </p:cNvSpPr>
            <p:nvPr/>
          </p:nvSpPr>
          <p:spPr bwMode="auto">
            <a:xfrm>
              <a:off x="3888" y="3069"/>
              <a:ext cx="57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7660" name="Line 18"/>
            <p:cNvSpPr>
              <a:spLocks noChangeShapeType="1"/>
            </p:cNvSpPr>
            <p:nvPr/>
          </p:nvSpPr>
          <p:spPr bwMode="auto">
            <a:xfrm>
              <a:off x="1900" y="2267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7661" name="Arc 19"/>
            <p:cNvSpPr>
              <a:spLocks/>
            </p:cNvSpPr>
            <p:nvPr/>
          </p:nvSpPr>
          <p:spPr bwMode="auto">
            <a:xfrm flipV="1">
              <a:off x="1778" y="3455"/>
              <a:ext cx="1490" cy="384"/>
            </a:xfrm>
            <a:custGeom>
              <a:avLst/>
              <a:gdLst>
                <a:gd name="T0" fmla="*/ 0 w 42060"/>
                <a:gd name="T1" fmla="*/ 358 h 21600"/>
                <a:gd name="T2" fmla="*/ 1490 w 42060"/>
                <a:gd name="T3" fmla="*/ 264 h 21600"/>
                <a:gd name="T4" fmla="*/ 763 w 42060"/>
                <a:gd name="T5" fmla="*/ 384 h 21600"/>
                <a:gd name="T6" fmla="*/ 0 60000 65536"/>
                <a:gd name="T7" fmla="*/ 0 60000 65536"/>
                <a:gd name="T8" fmla="*/ 0 60000 65536"/>
                <a:gd name="T9" fmla="*/ 0 w 42060"/>
                <a:gd name="T10" fmla="*/ 0 h 21600"/>
                <a:gd name="T11" fmla="*/ 42060 w 4206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060" h="21600" fill="none" extrusionOk="0">
                  <a:moveTo>
                    <a:pt x="-1" y="20123"/>
                  </a:moveTo>
                  <a:cubicBezTo>
                    <a:pt x="775" y="8794"/>
                    <a:pt x="10192" y="-1"/>
                    <a:pt x="21549" y="0"/>
                  </a:cubicBezTo>
                  <a:cubicBezTo>
                    <a:pt x="30868" y="0"/>
                    <a:pt x="39137" y="5977"/>
                    <a:pt x="42059" y="14828"/>
                  </a:cubicBezTo>
                </a:path>
                <a:path w="42060" h="21600" stroke="0" extrusionOk="0">
                  <a:moveTo>
                    <a:pt x="-1" y="20123"/>
                  </a:moveTo>
                  <a:cubicBezTo>
                    <a:pt x="775" y="8794"/>
                    <a:pt x="10192" y="-1"/>
                    <a:pt x="21549" y="0"/>
                  </a:cubicBezTo>
                  <a:cubicBezTo>
                    <a:pt x="30868" y="0"/>
                    <a:pt x="39137" y="5977"/>
                    <a:pt x="42059" y="14828"/>
                  </a:cubicBezTo>
                  <a:lnTo>
                    <a:pt x="21549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7662" name="Arc 20"/>
            <p:cNvSpPr>
              <a:spLocks/>
            </p:cNvSpPr>
            <p:nvPr/>
          </p:nvSpPr>
          <p:spPr bwMode="auto">
            <a:xfrm>
              <a:off x="912" y="1440"/>
              <a:ext cx="2393" cy="336"/>
            </a:xfrm>
            <a:custGeom>
              <a:avLst/>
              <a:gdLst>
                <a:gd name="T0" fmla="*/ 0 w 43048"/>
                <a:gd name="T1" fmla="*/ 319 h 21600"/>
                <a:gd name="T2" fmla="*/ 2393 w 43048"/>
                <a:gd name="T3" fmla="*/ 300 h 21600"/>
                <a:gd name="T4" fmla="*/ 1199 w 43048"/>
                <a:gd name="T5" fmla="*/ 336 h 21600"/>
                <a:gd name="T6" fmla="*/ 0 60000 65536"/>
                <a:gd name="T7" fmla="*/ 0 60000 65536"/>
                <a:gd name="T8" fmla="*/ 0 60000 65536"/>
                <a:gd name="T9" fmla="*/ 0 w 43048"/>
                <a:gd name="T10" fmla="*/ 0 h 21600"/>
                <a:gd name="T11" fmla="*/ 43048 w 4304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048" h="21600" fill="none" extrusionOk="0">
                  <a:moveTo>
                    <a:pt x="-1" y="20523"/>
                  </a:moveTo>
                  <a:cubicBezTo>
                    <a:pt x="573" y="9027"/>
                    <a:pt x="10061" y="-1"/>
                    <a:pt x="21573" y="0"/>
                  </a:cubicBezTo>
                  <a:cubicBezTo>
                    <a:pt x="32602" y="0"/>
                    <a:pt x="41860" y="8309"/>
                    <a:pt x="43047" y="19275"/>
                  </a:cubicBezTo>
                </a:path>
                <a:path w="43048" h="21600" stroke="0" extrusionOk="0">
                  <a:moveTo>
                    <a:pt x="-1" y="20523"/>
                  </a:moveTo>
                  <a:cubicBezTo>
                    <a:pt x="573" y="9027"/>
                    <a:pt x="10061" y="-1"/>
                    <a:pt x="21573" y="0"/>
                  </a:cubicBezTo>
                  <a:cubicBezTo>
                    <a:pt x="32602" y="0"/>
                    <a:pt x="41860" y="8309"/>
                    <a:pt x="43047" y="19275"/>
                  </a:cubicBezTo>
                  <a:lnTo>
                    <a:pt x="21573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7663" name="Line 21"/>
            <p:cNvSpPr>
              <a:spLocks noChangeShapeType="1"/>
            </p:cNvSpPr>
            <p:nvPr/>
          </p:nvSpPr>
          <p:spPr bwMode="auto">
            <a:xfrm flipH="1" flipV="1">
              <a:off x="960" y="3263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7664" name="Line 22"/>
            <p:cNvSpPr>
              <a:spLocks noChangeShapeType="1"/>
            </p:cNvSpPr>
            <p:nvPr/>
          </p:nvSpPr>
          <p:spPr bwMode="auto">
            <a:xfrm flipH="1" flipV="1">
              <a:off x="960" y="2351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7665" name="Arc 23"/>
            <p:cNvSpPr>
              <a:spLocks/>
            </p:cNvSpPr>
            <p:nvPr/>
          </p:nvSpPr>
          <p:spPr bwMode="auto">
            <a:xfrm flipV="1">
              <a:off x="1411" y="3334"/>
              <a:ext cx="3681" cy="842"/>
            </a:xfrm>
            <a:custGeom>
              <a:avLst/>
              <a:gdLst>
                <a:gd name="T0" fmla="*/ 0 w 42626"/>
                <a:gd name="T1" fmla="*/ 722 h 21600"/>
                <a:gd name="T2" fmla="*/ 3681 w 42626"/>
                <a:gd name="T3" fmla="*/ 690 h 21600"/>
                <a:gd name="T4" fmla="*/ 1846 w 42626"/>
                <a:gd name="T5" fmla="*/ 842 h 21600"/>
                <a:gd name="T6" fmla="*/ 0 60000 65536"/>
                <a:gd name="T7" fmla="*/ 0 60000 65536"/>
                <a:gd name="T8" fmla="*/ 0 60000 65536"/>
                <a:gd name="T9" fmla="*/ 0 w 42626"/>
                <a:gd name="T10" fmla="*/ 0 h 21600"/>
                <a:gd name="T11" fmla="*/ 42626 w 426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626" h="21600" fill="none" extrusionOk="0">
                  <a:moveTo>
                    <a:pt x="-1" y="18519"/>
                  </a:moveTo>
                  <a:cubicBezTo>
                    <a:pt x="1531" y="7890"/>
                    <a:pt x="10639" y="-1"/>
                    <a:pt x="21379" y="0"/>
                  </a:cubicBezTo>
                  <a:cubicBezTo>
                    <a:pt x="31807" y="0"/>
                    <a:pt x="40747" y="7451"/>
                    <a:pt x="42625" y="17710"/>
                  </a:cubicBezTo>
                </a:path>
                <a:path w="42626" h="21600" stroke="0" extrusionOk="0">
                  <a:moveTo>
                    <a:pt x="-1" y="18519"/>
                  </a:moveTo>
                  <a:cubicBezTo>
                    <a:pt x="1531" y="7890"/>
                    <a:pt x="10639" y="-1"/>
                    <a:pt x="21379" y="0"/>
                  </a:cubicBezTo>
                  <a:cubicBezTo>
                    <a:pt x="31807" y="0"/>
                    <a:pt x="40747" y="7451"/>
                    <a:pt x="42625" y="17710"/>
                  </a:cubicBezTo>
                  <a:lnTo>
                    <a:pt x="21379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452632" name="Rectangle 24"/>
          <p:cNvSpPr>
            <a:spLocks noChangeArrowheads="1"/>
          </p:cNvSpPr>
          <p:nvPr/>
        </p:nvSpPr>
        <p:spPr bwMode="auto">
          <a:xfrm>
            <a:off x="3429000" y="4114800"/>
            <a:ext cx="304800" cy="137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A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s-AR" sz="24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endParaRPr lang="es-ES" sz="2400" b="1" baseline="-25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52633" name="Rectangle 25"/>
          <p:cNvSpPr>
            <a:spLocks noChangeArrowheads="1"/>
          </p:cNvSpPr>
          <p:nvPr/>
        </p:nvSpPr>
        <p:spPr bwMode="auto">
          <a:xfrm>
            <a:off x="3429000" y="2590800"/>
            <a:ext cx="304800" cy="137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A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s-AR" sz="24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endParaRPr lang="es-ES" sz="2400" b="1" baseline="-25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52634" name="Rectangle 26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 estados contables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5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45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5" grpId="0" autoUpdateAnimBg="0"/>
      <p:bldP spid="452616" grpId="0" autoUpdateAnimBg="0"/>
      <p:bldP spid="45261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Retorno de la inversión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43000" y="2133600"/>
            <a:ext cx="7772400" cy="3930650"/>
            <a:chOff x="432" y="1217"/>
            <a:chExt cx="4896" cy="2476"/>
          </a:xfrm>
        </p:grpSpPr>
        <p:sp>
          <p:nvSpPr>
            <p:cNvPr id="453635" name="Rectangle 3"/>
            <p:cNvSpPr>
              <a:spLocks noChangeArrowheads="1"/>
            </p:cNvSpPr>
            <p:nvPr/>
          </p:nvSpPr>
          <p:spPr bwMode="auto">
            <a:xfrm>
              <a:off x="432" y="1917"/>
              <a:ext cx="4896" cy="1776"/>
            </a:xfrm>
            <a:prstGeom prst="rect">
              <a:avLst/>
            </a:prstGeom>
            <a:solidFill>
              <a:srgbClr val="0000FF"/>
            </a:solidFill>
            <a:ln w="76200" cmpd="tri">
              <a:solidFill>
                <a:srgbClr val="FFCC66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9966FF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453636" name="Rectangle 4"/>
            <p:cNvSpPr>
              <a:spLocks noChangeArrowheads="1"/>
            </p:cNvSpPr>
            <p:nvPr/>
          </p:nvSpPr>
          <p:spPr bwMode="auto">
            <a:xfrm>
              <a:off x="1680" y="1217"/>
              <a:ext cx="2256" cy="672"/>
            </a:xfrm>
            <a:prstGeom prst="rect">
              <a:avLst/>
            </a:prstGeom>
            <a:gradFill rotWithShape="0">
              <a:gsLst>
                <a:gs pos="0">
                  <a:srgbClr val="FFCC66">
                    <a:gamma/>
                    <a:tint val="0"/>
                    <a:invGamma/>
                  </a:srgbClr>
                </a:gs>
                <a:gs pos="100000">
                  <a:srgbClr val="FFCC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sy="50000" kx="-2453608" rotWithShape="0">
                <a:srgbClr val="FF993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8678" name="Text Box 5"/>
            <p:cNvSpPr txBox="1">
              <a:spLocks noChangeArrowheads="1"/>
            </p:cNvSpPr>
            <p:nvPr/>
          </p:nvSpPr>
          <p:spPr bwMode="auto">
            <a:xfrm>
              <a:off x="1815" y="1300"/>
              <a:ext cx="192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000" dirty="0">
                  <a:latin typeface="Arial Black" pitchFamily="34" charset="0"/>
                </a:rPr>
                <a:t>ROI = Ganancia neta</a:t>
              </a:r>
            </a:p>
            <a:p>
              <a:r>
                <a:rPr lang="es-ES_tradnl" sz="2000" dirty="0">
                  <a:latin typeface="Arial Black" pitchFamily="34" charset="0"/>
                </a:rPr>
                <a:t>	activo total</a:t>
              </a:r>
            </a:p>
          </p:txBody>
        </p:sp>
        <p:sp>
          <p:nvSpPr>
            <p:cNvPr id="28679" name="Line 6"/>
            <p:cNvSpPr>
              <a:spLocks noChangeShapeType="1"/>
            </p:cNvSpPr>
            <p:nvPr/>
          </p:nvSpPr>
          <p:spPr bwMode="auto">
            <a:xfrm>
              <a:off x="2391" y="1517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8680" name="Text Box 7"/>
            <p:cNvSpPr txBox="1">
              <a:spLocks noChangeArrowheads="1"/>
            </p:cNvSpPr>
            <p:nvPr/>
          </p:nvSpPr>
          <p:spPr bwMode="auto">
            <a:xfrm>
              <a:off x="606" y="2096"/>
              <a:ext cx="192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000">
                  <a:solidFill>
                    <a:srgbClr val="F8F8F8"/>
                  </a:solidFill>
                  <a:latin typeface="Arial Black" pitchFamily="34" charset="0"/>
                </a:rPr>
                <a:t>ROI = Ganancia neta</a:t>
              </a:r>
            </a:p>
            <a:p>
              <a:r>
                <a:rPr lang="es-ES_tradnl" sz="2000">
                  <a:solidFill>
                    <a:srgbClr val="F8F8F8"/>
                  </a:solidFill>
                  <a:latin typeface="Arial Black" pitchFamily="34" charset="0"/>
                </a:rPr>
                <a:t>	ventas netas</a:t>
              </a:r>
            </a:p>
          </p:txBody>
        </p:sp>
        <p:sp>
          <p:nvSpPr>
            <p:cNvPr id="28681" name="Line 8"/>
            <p:cNvSpPr>
              <a:spLocks noChangeShapeType="1"/>
            </p:cNvSpPr>
            <p:nvPr/>
          </p:nvSpPr>
          <p:spPr bwMode="auto">
            <a:xfrm>
              <a:off x="1182" y="2313"/>
              <a:ext cx="12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8682" name="Text Box 9"/>
            <p:cNvSpPr txBox="1">
              <a:spLocks noChangeArrowheads="1"/>
            </p:cNvSpPr>
            <p:nvPr/>
          </p:nvSpPr>
          <p:spPr bwMode="auto">
            <a:xfrm>
              <a:off x="471" y="2938"/>
              <a:ext cx="23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2000">
                  <a:solidFill>
                    <a:srgbClr val="F8F8F8"/>
                  </a:solidFill>
                  <a:latin typeface="Arial Black" pitchFamily="34" charset="0"/>
                </a:rPr>
                <a:t>Margen neto</a:t>
              </a:r>
            </a:p>
            <a:p>
              <a:pPr algn="ctr"/>
              <a:r>
                <a:rPr lang="es-ES_tradnl" sz="2000">
                  <a:solidFill>
                    <a:srgbClr val="F8F8F8"/>
                  </a:solidFill>
                  <a:latin typeface="Arial Black" pitchFamily="34" charset="0"/>
                </a:rPr>
                <a:t>(eficiencia de marketing)</a:t>
              </a:r>
            </a:p>
          </p:txBody>
        </p:sp>
        <p:sp>
          <p:nvSpPr>
            <p:cNvPr id="28683" name="Text Box 10"/>
            <p:cNvSpPr txBox="1">
              <a:spLocks noChangeArrowheads="1"/>
            </p:cNvSpPr>
            <p:nvPr/>
          </p:nvSpPr>
          <p:spPr bwMode="auto">
            <a:xfrm>
              <a:off x="3055" y="2096"/>
              <a:ext cx="177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000">
                  <a:solidFill>
                    <a:schemeClr val="bg1"/>
                  </a:solidFill>
                  <a:latin typeface="Arial Black" pitchFamily="34" charset="0"/>
                </a:rPr>
                <a:t>          </a:t>
              </a:r>
              <a:r>
                <a:rPr lang="es-ES_tradnl" sz="2000">
                  <a:solidFill>
                    <a:srgbClr val="F8F8F8"/>
                  </a:solidFill>
                  <a:latin typeface="Arial Black" pitchFamily="34" charset="0"/>
                </a:rPr>
                <a:t>ventas netas</a:t>
              </a:r>
            </a:p>
            <a:p>
              <a:r>
                <a:rPr lang="es-ES_tradnl" sz="2000">
                  <a:solidFill>
                    <a:srgbClr val="F8F8F8"/>
                  </a:solidFill>
                  <a:latin typeface="Arial Black" pitchFamily="34" charset="0"/>
                </a:rPr>
                <a:t>	activo total</a:t>
              </a:r>
            </a:p>
          </p:txBody>
        </p:sp>
        <p:sp>
          <p:nvSpPr>
            <p:cNvPr id="28684" name="Line 11"/>
            <p:cNvSpPr>
              <a:spLocks noChangeShapeType="1"/>
            </p:cNvSpPr>
            <p:nvPr/>
          </p:nvSpPr>
          <p:spPr bwMode="auto">
            <a:xfrm>
              <a:off x="3559" y="2313"/>
              <a:ext cx="12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8685" name="Line 12"/>
            <p:cNvSpPr>
              <a:spLocks noChangeShapeType="1"/>
            </p:cNvSpPr>
            <p:nvPr/>
          </p:nvSpPr>
          <p:spPr bwMode="auto">
            <a:xfrm>
              <a:off x="4224" y="2589"/>
              <a:ext cx="0" cy="336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8686" name="Text Box 13"/>
            <p:cNvSpPr txBox="1">
              <a:spLocks noChangeArrowheads="1"/>
            </p:cNvSpPr>
            <p:nvPr/>
          </p:nvSpPr>
          <p:spPr bwMode="auto">
            <a:xfrm>
              <a:off x="2880" y="2938"/>
              <a:ext cx="240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2000">
                  <a:solidFill>
                    <a:srgbClr val="F8F8F8"/>
                  </a:solidFill>
                  <a:latin typeface="Arial Black" pitchFamily="34" charset="0"/>
                </a:rPr>
                <a:t>Giro de activos</a:t>
              </a:r>
            </a:p>
            <a:p>
              <a:pPr algn="ctr"/>
              <a:r>
                <a:rPr lang="es-ES_tradnl" sz="2000">
                  <a:solidFill>
                    <a:srgbClr val="F8F8F8"/>
                  </a:solidFill>
                  <a:latin typeface="Arial Black" pitchFamily="34" charset="0"/>
                </a:rPr>
                <a:t>(eficiencia de producción)</a:t>
              </a:r>
            </a:p>
          </p:txBody>
        </p:sp>
        <p:sp>
          <p:nvSpPr>
            <p:cNvPr id="28687" name="Text Box 14"/>
            <p:cNvSpPr txBox="1">
              <a:spLocks noChangeArrowheads="1"/>
            </p:cNvSpPr>
            <p:nvPr/>
          </p:nvSpPr>
          <p:spPr bwMode="auto">
            <a:xfrm>
              <a:off x="2832" y="210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800">
                  <a:solidFill>
                    <a:srgbClr val="F8F8F8"/>
                  </a:solidFill>
                  <a:latin typeface="Arial Black" pitchFamily="34" charset="0"/>
                </a:rPr>
                <a:t>x</a:t>
              </a:r>
            </a:p>
          </p:txBody>
        </p:sp>
        <p:sp>
          <p:nvSpPr>
            <p:cNvPr id="28688" name="Line 15"/>
            <p:cNvSpPr>
              <a:spLocks noChangeShapeType="1"/>
            </p:cNvSpPr>
            <p:nvPr/>
          </p:nvSpPr>
          <p:spPr bwMode="auto">
            <a:xfrm>
              <a:off x="1680" y="2561"/>
              <a:ext cx="0" cy="336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453648" name="Rectangle 16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 retorno sobre la inversión (ROI)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1524000"/>
            <a:ext cx="7918450" cy="4800600"/>
            <a:chOff x="260" y="960"/>
            <a:chExt cx="4988" cy="3024"/>
          </a:xfrm>
        </p:grpSpPr>
        <p:sp>
          <p:nvSpPr>
            <p:cNvPr id="29706" name="Rectangle 3" descr="Papiro"/>
            <p:cNvSpPr>
              <a:spLocks noChangeArrowheads="1"/>
            </p:cNvSpPr>
            <p:nvPr/>
          </p:nvSpPr>
          <p:spPr bwMode="auto">
            <a:xfrm>
              <a:off x="1056" y="960"/>
              <a:ext cx="4128" cy="273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07" name="Text Box 4"/>
            <p:cNvSpPr txBox="1">
              <a:spLocks noChangeArrowheads="1"/>
            </p:cNvSpPr>
            <p:nvPr/>
          </p:nvSpPr>
          <p:spPr bwMode="auto">
            <a:xfrm>
              <a:off x="260" y="2112"/>
              <a:ext cx="70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400">
                  <a:latin typeface="Arial Black" pitchFamily="34" charset="0"/>
                </a:rPr>
                <a:t>MARGEN </a:t>
              </a:r>
            </a:p>
            <a:p>
              <a:pPr algn="ctr"/>
              <a:r>
                <a:rPr lang="es-ES_tradnl" sz="1400">
                  <a:latin typeface="Arial Black" pitchFamily="34" charset="0"/>
                </a:rPr>
                <a:t>NETO</a:t>
              </a:r>
            </a:p>
          </p:txBody>
        </p:sp>
        <p:sp>
          <p:nvSpPr>
            <p:cNvPr id="29708" name="Text Box 5"/>
            <p:cNvSpPr txBox="1">
              <a:spLocks noChangeArrowheads="1"/>
            </p:cNvSpPr>
            <p:nvPr/>
          </p:nvSpPr>
          <p:spPr bwMode="auto">
            <a:xfrm>
              <a:off x="2160" y="3792"/>
              <a:ext cx="16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sz="1400">
                  <a:latin typeface="Arial Black" pitchFamily="34" charset="0"/>
                </a:rPr>
                <a:t>GIRO DE ACTIVOS</a:t>
              </a:r>
            </a:p>
          </p:txBody>
        </p:sp>
        <p:sp>
          <p:nvSpPr>
            <p:cNvPr id="29709" name="Line 6"/>
            <p:cNvSpPr>
              <a:spLocks noChangeShapeType="1"/>
            </p:cNvSpPr>
            <p:nvPr/>
          </p:nvSpPr>
          <p:spPr bwMode="auto">
            <a:xfrm>
              <a:off x="1104" y="2736"/>
              <a:ext cx="110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10" name="Line 7"/>
            <p:cNvSpPr>
              <a:spLocks noChangeShapeType="1"/>
            </p:cNvSpPr>
            <p:nvPr/>
          </p:nvSpPr>
          <p:spPr bwMode="auto">
            <a:xfrm>
              <a:off x="2208" y="2736"/>
              <a:ext cx="0" cy="96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11" name="Line 8"/>
            <p:cNvSpPr>
              <a:spLocks noChangeShapeType="1"/>
            </p:cNvSpPr>
            <p:nvPr/>
          </p:nvSpPr>
          <p:spPr bwMode="auto">
            <a:xfrm>
              <a:off x="1104" y="1920"/>
              <a:ext cx="192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12" name="Line 9"/>
            <p:cNvSpPr>
              <a:spLocks noChangeShapeType="1"/>
            </p:cNvSpPr>
            <p:nvPr/>
          </p:nvSpPr>
          <p:spPr bwMode="auto">
            <a:xfrm>
              <a:off x="3024" y="1920"/>
              <a:ext cx="0" cy="177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13" name="Rectangle 10"/>
            <p:cNvSpPr>
              <a:spLocks noChangeArrowheads="1"/>
            </p:cNvSpPr>
            <p:nvPr/>
          </p:nvSpPr>
          <p:spPr bwMode="auto">
            <a:xfrm>
              <a:off x="2208" y="1932"/>
              <a:ext cx="792" cy="8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14" name="Oval 11"/>
            <p:cNvSpPr>
              <a:spLocks noChangeArrowheads="1"/>
            </p:cNvSpPr>
            <p:nvPr/>
          </p:nvSpPr>
          <p:spPr bwMode="auto">
            <a:xfrm>
              <a:off x="2160" y="268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15" name="Oval 12"/>
            <p:cNvSpPr>
              <a:spLocks noChangeArrowheads="1"/>
            </p:cNvSpPr>
            <p:nvPr/>
          </p:nvSpPr>
          <p:spPr bwMode="auto">
            <a:xfrm>
              <a:off x="2952" y="18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16" name="Text Box 13"/>
            <p:cNvSpPr txBox="1">
              <a:spLocks noChangeArrowheads="1"/>
            </p:cNvSpPr>
            <p:nvPr/>
          </p:nvSpPr>
          <p:spPr bwMode="auto">
            <a:xfrm>
              <a:off x="1814" y="244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400" b="1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9717" name="Text Box 14"/>
            <p:cNvSpPr txBox="1">
              <a:spLocks noChangeArrowheads="1"/>
            </p:cNvSpPr>
            <p:nvPr/>
          </p:nvSpPr>
          <p:spPr bwMode="auto">
            <a:xfrm>
              <a:off x="3024" y="155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400" b="1" dirty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9718" name="Arc 15"/>
            <p:cNvSpPr>
              <a:spLocks/>
            </p:cNvSpPr>
            <p:nvPr/>
          </p:nvSpPr>
          <p:spPr bwMode="auto">
            <a:xfrm rot="16091026" flipH="1">
              <a:off x="2844" y="883"/>
              <a:ext cx="1998" cy="2152"/>
            </a:xfrm>
            <a:custGeom>
              <a:avLst/>
              <a:gdLst>
                <a:gd name="T0" fmla="*/ 174 w 20906"/>
                <a:gd name="T1" fmla="*/ 0 h 21523"/>
                <a:gd name="T2" fmla="*/ 1998 w 20906"/>
                <a:gd name="T3" fmla="*/ 1609 h 21523"/>
                <a:gd name="T4" fmla="*/ 0 w 20906"/>
                <a:gd name="T5" fmla="*/ 2152 h 21523"/>
                <a:gd name="T6" fmla="*/ 0 60000 65536"/>
                <a:gd name="T7" fmla="*/ 0 60000 65536"/>
                <a:gd name="T8" fmla="*/ 0 60000 65536"/>
                <a:gd name="T9" fmla="*/ 0 w 20906"/>
                <a:gd name="T10" fmla="*/ 0 h 21523"/>
                <a:gd name="T11" fmla="*/ 20906 w 20906"/>
                <a:gd name="T12" fmla="*/ 21523 h 215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06" h="21523" fill="none" extrusionOk="0">
                  <a:moveTo>
                    <a:pt x="1818" y="-1"/>
                  </a:moveTo>
                  <a:cubicBezTo>
                    <a:pt x="10950" y="771"/>
                    <a:pt x="18602" y="7222"/>
                    <a:pt x="20906" y="16092"/>
                  </a:cubicBezTo>
                </a:path>
                <a:path w="20906" h="21523" stroke="0" extrusionOk="0">
                  <a:moveTo>
                    <a:pt x="1818" y="-1"/>
                  </a:moveTo>
                  <a:cubicBezTo>
                    <a:pt x="10950" y="771"/>
                    <a:pt x="18602" y="7222"/>
                    <a:pt x="20906" y="16092"/>
                  </a:cubicBezTo>
                  <a:lnTo>
                    <a:pt x="0" y="21523"/>
                  </a:ln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19" name="Arc 16"/>
            <p:cNvSpPr>
              <a:spLocks/>
            </p:cNvSpPr>
            <p:nvPr/>
          </p:nvSpPr>
          <p:spPr bwMode="auto">
            <a:xfrm rot="16091026" flipH="1">
              <a:off x="1851" y="1287"/>
              <a:ext cx="2259" cy="2364"/>
            </a:xfrm>
            <a:custGeom>
              <a:avLst/>
              <a:gdLst>
                <a:gd name="T0" fmla="*/ 0 w 23639"/>
                <a:gd name="T1" fmla="*/ 10 h 23643"/>
                <a:gd name="T2" fmla="*/ 2250 w 23639"/>
                <a:gd name="T3" fmla="*/ 2364 h 23643"/>
                <a:gd name="T4" fmla="*/ 195 w 23639"/>
                <a:gd name="T5" fmla="*/ 2160 h 23643"/>
                <a:gd name="T6" fmla="*/ 0 60000 65536"/>
                <a:gd name="T7" fmla="*/ 0 60000 65536"/>
                <a:gd name="T8" fmla="*/ 0 60000 65536"/>
                <a:gd name="T9" fmla="*/ 0 w 23639"/>
                <a:gd name="T10" fmla="*/ 0 h 23643"/>
                <a:gd name="T11" fmla="*/ 23639 w 23639"/>
                <a:gd name="T12" fmla="*/ 23643 h 236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39" h="23643" fill="none" extrusionOk="0">
                  <a:moveTo>
                    <a:pt x="0" y="96"/>
                  </a:moveTo>
                  <a:cubicBezTo>
                    <a:pt x="677" y="32"/>
                    <a:pt x="1358" y="-1"/>
                    <a:pt x="2039" y="0"/>
                  </a:cubicBezTo>
                  <a:cubicBezTo>
                    <a:pt x="13968" y="0"/>
                    <a:pt x="23639" y="9670"/>
                    <a:pt x="23639" y="21600"/>
                  </a:cubicBezTo>
                  <a:cubicBezTo>
                    <a:pt x="23639" y="22282"/>
                    <a:pt x="23606" y="22963"/>
                    <a:pt x="23542" y="23643"/>
                  </a:cubicBezTo>
                </a:path>
                <a:path w="23639" h="23643" stroke="0" extrusionOk="0">
                  <a:moveTo>
                    <a:pt x="0" y="96"/>
                  </a:moveTo>
                  <a:cubicBezTo>
                    <a:pt x="677" y="32"/>
                    <a:pt x="1358" y="-1"/>
                    <a:pt x="2039" y="0"/>
                  </a:cubicBezTo>
                  <a:cubicBezTo>
                    <a:pt x="13968" y="0"/>
                    <a:pt x="23639" y="9670"/>
                    <a:pt x="23639" y="21600"/>
                  </a:cubicBezTo>
                  <a:cubicBezTo>
                    <a:pt x="23639" y="22282"/>
                    <a:pt x="23606" y="22963"/>
                    <a:pt x="23542" y="23643"/>
                  </a:cubicBezTo>
                  <a:lnTo>
                    <a:pt x="2039" y="21600"/>
                  </a:ln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20" name="Arc 17"/>
            <p:cNvSpPr>
              <a:spLocks/>
            </p:cNvSpPr>
            <p:nvPr/>
          </p:nvSpPr>
          <p:spPr bwMode="auto">
            <a:xfrm rot="16091026" flipH="1">
              <a:off x="2404" y="1196"/>
              <a:ext cx="2055" cy="2160"/>
            </a:xfrm>
            <a:custGeom>
              <a:avLst/>
              <a:gdLst>
                <a:gd name="T0" fmla="*/ 0 w 21505"/>
                <a:gd name="T1" fmla="*/ 0 h 21600"/>
                <a:gd name="T2" fmla="*/ 2055 w 21505"/>
                <a:gd name="T3" fmla="*/ 1835 h 21600"/>
                <a:gd name="T4" fmla="*/ 14 w 21505"/>
                <a:gd name="T5" fmla="*/ 2160 h 21600"/>
                <a:gd name="T6" fmla="*/ 0 60000 65536"/>
                <a:gd name="T7" fmla="*/ 0 60000 65536"/>
                <a:gd name="T8" fmla="*/ 0 60000 65536"/>
                <a:gd name="T9" fmla="*/ 0 w 21505"/>
                <a:gd name="T10" fmla="*/ 0 h 21600"/>
                <a:gd name="T11" fmla="*/ 21505 w 21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05" h="21600" fill="none" extrusionOk="0">
                  <a:moveTo>
                    <a:pt x="-1" y="0"/>
                  </a:moveTo>
                  <a:cubicBezTo>
                    <a:pt x="50" y="0"/>
                    <a:pt x="100" y="-1"/>
                    <a:pt x="151" y="0"/>
                  </a:cubicBezTo>
                  <a:cubicBezTo>
                    <a:pt x="10825" y="0"/>
                    <a:pt x="19899" y="7797"/>
                    <a:pt x="21505" y="18350"/>
                  </a:cubicBezTo>
                </a:path>
                <a:path w="21505" h="21600" stroke="0" extrusionOk="0">
                  <a:moveTo>
                    <a:pt x="-1" y="0"/>
                  </a:moveTo>
                  <a:cubicBezTo>
                    <a:pt x="50" y="0"/>
                    <a:pt x="100" y="-1"/>
                    <a:pt x="151" y="0"/>
                  </a:cubicBezTo>
                  <a:cubicBezTo>
                    <a:pt x="10825" y="0"/>
                    <a:pt x="19899" y="7797"/>
                    <a:pt x="21505" y="18350"/>
                  </a:cubicBezTo>
                  <a:lnTo>
                    <a:pt x="151" y="21600"/>
                  </a:ln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21" name="Text Box 18"/>
            <p:cNvSpPr txBox="1">
              <a:spLocks noChangeArrowheads="1"/>
            </p:cNvSpPr>
            <p:nvPr/>
          </p:nvSpPr>
          <p:spPr bwMode="auto">
            <a:xfrm>
              <a:off x="4406" y="2779"/>
              <a:ext cx="84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600" dirty="0">
                  <a:latin typeface="Arial Black" pitchFamily="34" charset="0"/>
                </a:rPr>
                <a:t>ROI = 16%</a:t>
              </a:r>
            </a:p>
          </p:txBody>
        </p:sp>
        <p:sp>
          <p:nvSpPr>
            <p:cNvPr id="29722" name="Text Box 19"/>
            <p:cNvSpPr txBox="1">
              <a:spLocks noChangeArrowheads="1"/>
            </p:cNvSpPr>
            <p:nvPr/>
          </p:nvSpPr>
          <p:spPr bwMode="auto">
            <a:xfrm>
              <a:off x="4272" y="3120"/>
              <a:ext cx="7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600" dirty="0">
                  <a:latin typeface="Arial Black" pitchFamily="34" charset="0"/>
                </a:rPr>
                <a:t>ROI = 8%</a:t>
              </a:r>
            </a:p>
          </p:txBody>
        </p:sp>
        <p:sp>
          <p:nvSpPr>
            <p:cNvPr id="29723" name="Text Box 20"/>
            <p:cNvSpPr txBox="1">
              <a:spLocks noChangeArrowheads="1"/>
            </p:cNvSpPr>
            <p:nvPr/>
          </p:nvSpPr>
          <p:spPr bwMode="auto">
            <a:xfrm>
              <a:off x="4272" y="3456"/>
              <a:ext cx="7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600" dirty="0">
                  <a:latin typeface="Arial Black" pitchFamily="34" charset="0"/>
                </a:rPr>
                <a:t>ROI = 4%</a:t>
              </a:r>
            </a:p>
          </p:txBody>
        </p:sp>
      </p:grpSp>
      <p:sp>
        <p:nvSpPr>
          <p:cNvPr id="454677" name="Rectangle 21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Margen neto vs. Giro de activos</a:t>
            </a:r>
          </a:p>
        </p:txBody>
      </p:sp>
      <p:sp>
        <p:nvSpPr>
          <p:cNvPr id="29700" name="Rectangle 24"/>
          <p:cNvSpPr>
            <a:spLocks noChangeArrowheads="1"/>
          </p:cNvSpPr>
          <p:nvPr/>
        </p:nvSpPr>
        <p:spPr bwMode="auto">
          <a:xfrm>
            <a:off x="10668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AR"/>
              <a:t>40%</a:t>
            </a:r>
            <a:endParaRPr lang="es-ES"/>
          </a:p>
        </p:txBody>
      </p:sp>
      <p:sp>
        <p:nvSpPr>
          <p:cNvPr id="29701" name="Rectangle 25"/>
          <p:cNvSpPr>
            <a:spLocks noChangeArrowheads="1"/>
          </p:cNvSpPr>
          <p:nvPr/>
        </p:nvSpPr>
        <p:spPr bwMode="auto">
          <a:xfrm>
            <a:off x="4572000" y="5410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AR" dirty="0"/>
              <a:t>40%</a:t>
            </a:r>
            <a:endParaRPr lang="es-ES" dirty="0"/>
          </a:p>
        </p:txBody>
      </p:sp>
      <p:sp>
        <p:nvSpPr>
          <p:cNvPr id="29702" name="Rectangle 26"/>
          <p:cNvSpPr>
            <a:spLocks noChangeArrowheads="1"/>
          </p:cNvSpPr>
          <p:nvPr/>
        </p:nvSpPr>
        <p:spPr bwMode="auto">
          <a:xfrm>
            <a:off x="3276600" y="5410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AR" dirty="0"/>
              <a:t>20%</a:t>
            </a:r>
            <a:endParaRPr lang="es-ES" dirty="0"/>
          </a:p>
        </p:txBody>
      </p:sp>
      <p:sp>
        <p:nvSpPr>
          <p:cNvPr id="29703" name="Rectangle 27"/>
          <p:cNvSpPr>
            <a:spLocks noChangeArrowheads="1"/>
          </p:cNvSpPr>
          <p:nvPr/>
        </p:nvSpPr>
        <p:spPr bwMode="auto">
          <a:xfrm>
            <a:off x="1066800" y="4114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AR"/>
              <a:t>20%</a:t>
            </a:r>
            <a:endParaRPr lang="es-ES"/>
          </a:p>
        </p:txBody>
      </p:sp>
      <p:sp>
        <p:nvSpPr>
          <p:cNvPr id="29704" name="Rectangle 28"/>
          <p:cNvSpPr>
            <a:spLocks noChangeArrowheads="1"/>
          </p:cNvSpPr>
          <p:nvPr/>
        </p:nvSpPr>
        <p:spPr bwMode="auto">
          <a:xfrm>
            <a:off x="1676400" y="44196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AR" sz="1400"/>
              <a:t>Ganancia neta: 400.000</a:t>
            </a:r>
          </a:p>
          <a:p>
            <a:pPr algn="ctr"/>
            <a:r>
              <a:rPr lang="es-AR" sz="1400"/>
              <a:t>Ventas: 2.000.000</a:t>
            </a:r>
          </a:p>
          <a:p>
            <a:pPr algn="ctr"/>
            <a:r>
              <a:rPr lang="es-AR" sz="1400"/>
              <a:t>Activos: 10.000.000</a:t>
            </a:r>
            <a:endParaRPr lang="es-ES" sz="1400"/>
          </a:p>
        </p:txBody>
      </p:sp>
      <p:sp>
        <p:nvSpPr>
          <p:cNvPr id="29705" name="Rectangle 29"/>
          <p:cNvSpPr>
            <a:spLocks noChangeArrowheads="1"/>
          </p:cNvSpPr>
          <p:nvPr/>
        </p:nvSpPr>
        <p:spPr bwMode="auto">
          <a:xfrm>
            <a:off x="4953000" y="27432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AR" sz="1400" dirty="0"/>
              <a:t>Ganancia neta: 800.000</a:t>
            </a:r>
          </a:p>
          <a:p>
            <a:pPr algn="ctr"/>
            <a:r>
              <a:rPr lang="es-AR" sz="1400" dirty="0"/>
              <a:t>Ventas: 2.000.000</a:t>
            </a:r>
          </a:p>
          <a:p>
            <a:pPr algn="ctr"/>
            <a:r>
              <a:rPr lang="es-AR" sz="1400" dirty="0"/>
              <a:t>Activos: 5.000.000</a:t>
            </a:r>
            <a:endParaRPr lang="es-E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1692275"/>
            <a:ext cx="8229600" cy="4713288"/>
            <a:chOff x="192" y="1066"/>
            <a:chExt cx="5184" cy="2969"/>
          </a:xfrm>
        </p:grpSpPr>
        <p:sp>
          <p:nvSpPr>
            <p:cNvPr id="30724" name="Rectangle 3"/>
            <p:cNvSpPr>
              <a:spLocks noChangeArrowheads="1"/>
            </p:cNvSpPr>
            <p:nvPr/>
          </p:nvSpPr>
          <p:spPr bwMode="auto">
            <a:xfrm>
              <a:off x="192" y="1680"/>
              <a:ext cx="5184" cy="52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5684" name="Oval 4"/>
            <p:cNvSpPr>
              <a:spLocks noChangeArrowheads="1"/>
            </p:cNvSpPr>
            <p:nvPr/>
          </p:nvSpPr>
          <p:spPr bwMode="auto">
            <a:xfrm>
              <a:off x="912" y="2808"/>
              <a:ext cx="1248" cy="57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>
              <a:outerShdw sy="50000" kx="-2453608" rotWithShape="0">
                <a:schemeClr val="hlink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455685" name="Oval 5"/>
            <p:cNvSpPr>
              <a:spLocks noChangeArrowheads="1"/>
            </p:cNvSpPr>
            <p:nvPr/>
          </p:nvSpPr>
          <p:spPr bwMode="auto">
            <a:xfrm>
              <a:off x="2400" y="2808"/>
              <a:ext cx="1344" cy="57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>
              <a:outerShdw sy="50000" kx="-2453608" rotWithShape="0">
                <a:schemeClr val="hlink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455686" name="Oval 6"/>
            <p:cNvSpPr>
              <a:spLocks noChangeArrowheads="1"/>
            </p:cNvSpPr>
            <p:nvPr/>
          </p:nvSpPr>
          <p:spPr bwMode="auto">
            <a:xfrm>
              <a:off x="3936" y="2808"/>
              <a:ext cx="1200" cy="57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>
              <a:outerShdw sy="50000" kx="-2453608" rotWithShape="0">
                <a:schemeClr val="hlink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728" name="Text Box 7"/>
            <p:cNvSpPr txBox="1">
              <a:spLocks noChangeArrowheads="1"/>
            </p:cNvSpPr>
            <p:nvPr/>
          </p:nvSpPr>
          <p:spPr bwMode="auto">
            <a:xfrm>
              <a:off x="1968" y="1157"/>
              <a:ext cx="7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400">
                  <a:latin typeface="Arial Black" pitchFamily="34" charset="0"/>
                </a:rPr>
                <a:t>ROE =</a:t>
              </a:r>
            </a:p>
          </p:txBody>
        </p:sp>
        <p:sp>
          <p:nvSpPr>
            <p:cNvPr id="30729" name="Text Box 8"/>
            <p:cNvSpPr txBox="1">
              <a:spLocks noChangeArrowheads="1"/>
            </p:cNvSpPr>
            <p:nvPr/>
          </p:nvSpPr>
          <p:spPr bwMode="auto">
            <a:xfrm>
              <a:off x="2949" y="1066"/>
              <a:ext cx="1260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s-ES_tradnl">
                  <a:latin typeface="Arial Black" pitchFamily="34" charset="0"/>
                </a:rPr>
                <a:t>Ganancia neta</a:t>
              </a:r>
            </a:p>
            <a:p>
              <a:pPr algn="ctr">
                <a:lnSpc>
                  <a:spcPct val="130000"/>
                </a:lnSpc>
              </a:pPr>
              <a:r>
                <a:rPr lang="es-ES_tradnl">
                  <a:latin typeface="Arial Black" pitchFamily="34" charset="0"/>
                </a:rPr>
                <a:t>patrimonio</a:t>
              </a:r>
            </a:p>
          </p:txBody>
        </p:sp>
        <p:sp>
          <p:nvSpPr>
            <p:cNvPr id="30730" name="Line 9"/>
            <p:cNvSpPr>
              <a:spLocks noChangeShapeType="1"/>
            </p:cNvSpPr>
            <p:nvPr/>
          </p:nvSpPr>
          <p:spPr bwMode="auto">
            <a:xfrm flipV="1">
              <a:off x="2928" y="12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30731" name="Text Box 10"/>
            <p:cNvSpPr txBox="1">
              <a:spLocks noChangeArrowheads="1"/>
            </p:cNvSpPr>
            <p:nvPr/>
          </p:nvSpPr>
          <p:spPr bwMode="auto">
            <a:xfrm>
              <a:off x="1056" y="1680"/>
              <a:ext cx="1260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s-ES_tradnl" dirty="0">
                  <a:latin typeface="Arial Black" pitchFamily="34" charset="0"/>
                </a:rPr>
                <a:t>Ganancia neta</a:t>
              </a:r>
            </a:p>
            <a:p>
              <a:pPr algn="ctr">
                <a:lnSpc>
                  <a:spcPct val="130000"/>
                </a:lnSpc>
              </a:pPr>
              <a:r>
                <a:rPr lang="es-ES_tradnl" dirty="0">
                  <a:latin typeface="Arial Black" pitchFamily="34" charset="0"/>
                </a:rPr>
                <a:t>ventas netas</a:t>
              </a:r>
            </a:p>
          </p:txBody>
        </p:sp>
        <p:sp>
          <p:nvSpPr>
            <p:cNvPr id="30732" name="Text Box 11"/>
            <p:cNvSpPr txBox="1">
              <a:spLocks noChangeArrowheads="1"/>
            </p:cNvSpPr>
            <p:nvPr/>
          </p:nvSpPr>
          <p:spPr bwMode="auto">
            <a:xfrm>
              <a:off x="336" y="1790"/>
              <a:ext cx="7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400" dirty="0">
                  <a:latin typeface="Arial Black" pitchFamily="34" charset="0"/>
                </a:rPr>
                <a:t>ROE =</a:t>
              </a:r>
            </a:p>
          </p:txBody>
        </p:sp>
        <p:sp>
          <p:nvSpPr>
            <p:cNvPr id="30733" name="Text Box 12"/>
            <p:cNvSpPr txBox="1">
              <a:spLocks noChangeArrowheads="1"/>
            </p:cNvSpPr>
            <p:nvPr/>
          </p:nvSpPr>
          <p:spPr bwMode="auto">
            <a:xfrm>
              <a:off x="2352" y="179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400" dirty="0">
                  <a:latin typeface="Arial Black" pitchFamily="34" charset="0"/>
                </a:rPr>
                <a:t>x</a:t>
              </a:r>
            </a:p>
          </p:txBody>
        </p:sp>
        <p:sp>
          <p:nvSpPr>
            <p:cNvPr id="30734" name="Text Box 13"/>
            <p:cNvSpPr txBox="1">
              <a:spLocks noChangeArrowheads="1"/>
            </p:cNvSpPr>
            <p:nvPr/>
          </p:nvSpPr>
          <p:spPr bwMode="auto">
            <a:xfrm>
              <a:off x="3744" y="179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400">
                  <a:latin typeface="Arial Black" pitchFamily="34" charset="0"/>
                </a:rPr>
                <a:t>x</a:t>
              </a:r>
            </a:p>
          </p:txBody>
        </p:sp>
        <p:sp>
          <p:nvSpPr>
            <p:cNvPr id="30735" name="Text Box 14"/>
            <p:cNvSpPr txBox="1">
              <a:spLocks noChangeArrowheads="1"/>
            </p:cNvSpPr>
            <p:nvPr/>
          </p:nvSpPr>
          <p:spPr bwMode="auto">
            <a:xfrm>
              <a:off x="2588" y="1680"/>
              <a:ext cx="115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s-ES_tradnl" dirty="0">
                  <a:latin typeface="Arial Black" pitchFamily="34" charset="0"/>
                </a:rPr>
                <a:t>Ventas netas</a:t>
              </a:r>
            </a:p>
            <a:p>
              <a:pPr algn="ctr">
                <a:lnSpc>
                  <a:spcPct val="130000"/>
                </a:lnSpc>
              </a:pPr>
              <a:r>
                <a:rPr lang="es-ES_tradnl" dirty="0">
                  <a:latin typeface="Arial Black" pitchFamily="34" charset="0"/>
                </a:rPr>
                <a:t>Activo total</a:t>
              </a:r>
            </a:p>
          </p:txBody>
        </p:sp>
        <p:sp>
          <p:nvSpPr>
            <p:cNvPr id="30736" name="Text Box 15"/>
            <p:cNvSpPr txBox="1">
              <a:spLocks noChangeArrowheads="1"/>
            </p:cNvSpPr>
            <p:nvPr/>
          </p:nvSpPr>
          <p:spPr bwMode="auto">
            <a:xfrm>
              <a:off x="4092" y="1680"/>
              <a:ext cx="103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s-ES_tradnl" dirty="0">
                  <a:latin typeface="Arial Black" pitchFamily="34" charset="0"/>
                </a:rPr>
                <a:t>Activo total</a:t>
              </a:r>
            </a:p>
            <a:p>
              <a:pPr algn="ctr">
                <a:lnSpc>
                  <a:spcPct val="130000"/>
                </a:lnSpc>
              </a:pPr>
              <a:r>
                <a:rPr lang="es-ES_tradnl" dirty="0">
                  <a:latin typeface="Arial Black" pitchFamily="34" charset="0"/>
                </a:rPr>
                <a:t>patrimonio</a:t>
              </a:r>
            </a:p>
          </p:txBody>
        </p:sp>
        <p:sp>
          <p:nvSpPr>
            <p:cNvPr id="30737" name="Line 16"/>
            <p:cNvSpPr>
              <a:spLocks noChangeShapeType="1"/>
            </p:cNvSpPr>
            <p:nvPr/>
          </p:nvSpPr>
          <p:spPr bwMode="auto">
            <a:xfrm>
              <a:off x="1104" y="193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30738" name="Line 17"/>
            <p:cNvSpPr>
              <a:spLocks noChangeShapeType="1"/>
            </p:cNvSpPr>
            <p:nvPr/>
          </p:nvSpPr>
          <p:spPr bwMode="auto">
            <a:xfrm>
              <a:off x="2640" y="193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30739" name="Line 18"/>
            <p:cNvSpPr>
              <a:spLocks noChangeShapeType="1"/>
            </p:cNvSpPr>
            <p:nvPr/>
          </p:nvSpPr>
          <p:spPr bwMode="auto">
            <a:xfrm>
              <a:off x="4080" y="193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5699" name="AutoShape 19"/>
            <p:cNvSpPr>
              <a:spLocks noChangeArrowheads="1"/>
            </p:cNvSpPr>
            <p:nvPr/>
          </p:nvSpPr>
          <p:spPr bwMode="auto">
            <a:xfrm>
              <a:off x="1392" y="2352"/>
              <a:ext cx="384" cy="336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455700" name="AutoShape 20"/>
            <p:cNvSpPr>
              <a:spLocks noChangeArrowheads="1"/>
            </p:cNvSpPr>
            <p:nvPr/>
          </p:nvSpPr>
          <p:spPr bwMode="auto">
            <a:xfrm>
              <a:off x="2880" y="2352"/>
              <a:ext cx="384" cy="336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455701" name="AutoShape 21"/>
            <p:cNvSpPr>
              <a:spLocks noChangeArrowheads="1"/>
            </p:cNvSpPr>
            <p:nvPr/>
          </p:nvSpPr>
          <p:spPr bwMode="auto">
            <a:xfrm>
              <a:off x="4272" y="2328"/>
              <a:ext cx="384" cy="312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743" name="Text Box 22"/>
            <p:cNvSpPr txBox="1">
              <a:spLocks noChangeArrowheads="1"/>
            </p:cNvSpPr>
            <p:nvPr/>
          </p:nvSpPr>
          <p:spPr bwMode="auto">
            <a:xfrm>
              <a:off x="964" y="2832"/>
              <a:ext cx="115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s-ES_tradnl">
                  <a:solidFill>
                    <a:srgbClr val="F8F8F8"/>
                  </a:solidFill>
                  <a:latin typeface="Arial Black" pitchFamily="34" charset="0"/>
                </a:rPr>
                <a:t>Eficiencia</a:t>
              </a:r>
            </a:p>
            <a:p>
              <a:pPr algn="ctr">
                <a:lnSpc>
                  <a:spcPct val="130000"/>
                </a:lnSpc>
              </a:pPr>
              <a:r>
                <a:rPr lang="es-ES_tradnl">
                  <a:solidFill>
                    <a:srgbClr val="F8F8F8"/>
                  </a:solidFill>
                  <a:latin typeface="Arial Black" pitchFamily="34" charset="0"/>
                </a:rPr>
                <a:t>de marketing</a:t>
              </a:r>
            </a:p>
          </p:txBody>
        </p:sp>
        <p:sp>
          <p:nvSpPr>
            <p:cNvPr id="30744" name="Text Box 23"/>
            <p:cNvSpPr txBox="1">
              <a:spLocks noChangeArrowheads="1"/>
            </p:cNvSpPr>
            <p:nvPr/>
          </p:nvSpPr>
          <p:spPr bwMode="auto">
            <a:xfrm>
              <a:off x="2544" y="2832"/>
              <a:ext cx="1152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s-ES_tradnl">
                  <a:solidFill>
                    <a:srgbClr val="F8F8F8"/>
                  </a:solidFill>
                  <a:latin typeface="Arial Black" pitchFamily="34" charset="0"/>
                </a:rPr>
                <a:t>Eficiencia de producción</a:t>
              </a:r>
            </a:p>
          </p:txBody>
        </p:sp>
        <p:sp>
          <p:nvSpPr>
            <p:cNvPr id="30745" name="Text Box 24"/>
            <p:cNvSpPr txBox="1">
              <a:spLocks noChangeArrowheads="1"/>
            </p:cNvSpPr>
            <p:nvPr/>
          </p:nvSpPr>
          <p:spPr bwMode="auto">
            <a:xfrm>
              <a:off x="3984" y="2832"/>
              <a:ext cx="1152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s-ES_tradnl">
                  <a:solidFill>
                    <a:srgbClr val="F8F8F8"/>
                  </a:solidFill>
                  <a:latin typeface="Arial Black" pitchFamily="34" charset="0"/>
                </a:rPr>
                <a:t>Eficiencia de finanzas</a:t>
              </a:r>
            </a:p>
          </p:txBody>
        </p:sp>
        <p:sp>
          <p:nvSpPr>
            <p:cNvPr id="30746" name="AutoShape 25"/>
            <p:cNvSpPr>
              <a:spLocks/>
            </p:cNvSpPr>
            <p:nvPr/>
          </p:nvSpPr>
          <p:spPr bwMode="auto">
            <a:xfrm rot="5400000">
              <a:off x="2112" y="2640"/>
              <a:ext cx="240" cy="1872"/>
            </a:xfrm>
            <a:prstGeom prst="rightBrace">
              <a:avLst>
                <a:gd name="adj1" fmla="val 65000"/>
                <a:gd name="adj2" fmla="val 500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30747" name="Text Box 26"/>
            <p:cNvSpPr txBox="1">
              <a:spLocks noChangeArrowheads="1"/>
            </p:cNvSpPr>
            <p:nvPr/>
          </p:nvSpPr>
          <p:spPr bwMode="auto">
            <a:xfrm>
              <a:off x="1960" y="3744"/>
              <a:ext cx="501" cy="291"/>
            </a:xfrm>
            <a:prstGeom prst="rect">
              <a:avLst/>
            </a:prstGeom>
            <a:solidFill>
              <a:srgbClr val="FFFF66"/>
            </a:solidFill>
            <a:ln w="57150" cmpd="thinThick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400" dirty="0">
                  <a:latin typeface="Arial Black" pitchFamily="34" charset="0"/>
                </a:rPr>
                <a:t>ROI</a:t>
              </a:r>
            </a:p>
          </p:txBody>
        </p:sp>
      </p:grpSp>
      <p:sp>
        <p:nvSpPr>
          <p:cNvPr id="455707" name="Rectangle 27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Retorno sobre el patrimonio (ROE)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9600" y="1219200"/>
            <a:ext cx="8045451" cy="5383213"/>
            <a:chOff x="336" y="533"/>
            <a:chExt cx="5068" cy="3391"/>
          </a:xfrm>
        </p:grpSpPr>
        <p:sp>
          <p:nvSpPr>
            <p:cNvPr id="31753" name="Text Box 3"/>
            <p:cNvSpPr txBox="1">
              <a:spLocks noChangeArrowheads="1"/>
            </p:cNvSpPr>
            <p:nvPr/>
          </p:nvSpPr>
          <p:spPr bwMode="auto">
            <a:xfrm>
              <a:off x="2220" y="3504"/>
              <a:ext cx="16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35000"/>
                </a:lnSpc>
              </a:pPr>
              <a:r>
                <a:rPr lang="es-ES_tradnl" sz="1400">
                  <a:latin typeface="Arial Black" pitchFamily="34" charset="0"/>
                </a:rPr>
                <a:t>ACTIVO TOTAL</a:t>
              </a:r>
            </a:p>
            <a:p>
              <a:pPr algn="ctr">
                <a:lnSpc>
                  <a:spcPct val="135000"/>
                </a:lnSpc>
              </a:pPr>
              <a:r>
                <a:rPr lang="es-ES_tradnl" sz="1400">
                  <a:latin typeface="Arial Black" pitchFamily="34" charset="0"/>
                </a:rPr>
                <a:t>PATRIMONIO</a:t>
              </a:r>
            </a:p>
          </p:txBody>
        </p:sp>
        <p:sp>
          <p:nvSpPr>
            <p:cNvPr id="31754" name="Text Box 4"/>
            <p:cNvSpPr txBox="1">
              <a:spLocks noChangeArrowheads="1"/>
            </p:cNvSpPr>
            <p:nvPr/>
          </p:nvSpPr>
          <p:spPr bwMode="auto">
            <a:xfrm>
              <a:off x="336" y="1892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2400">
                  <a:latin typeface="Arial Black" pitchFamily="34" charset="0"/>
                </a:rPr>
                <a:t>ROI</a:t>
              </a:r>
            </a:p>
          </p:txBody>
        </p:sp>
        <p:sp>
          <p:nvSpPr>
            <p:cNvPr id="31755" name="Line 5"/>
            <p:cNvSpPr>
              <a:spLocks noChangeShapeType="1"/>
            </p:cNvSpPr>
            <p:nvPr/>
          </p:nvSpPr>
          <p:spPr bwMode="auto">
            <a:xfrm>
              <a:off x="2264" y="3709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grpSp>
          <p:nvGrpSpPr>
            <p:cNvPr id="31756" name="Group 6"/>
            <p:cNvGrpSpPr>
              <a:grpSpLocks/>
            </p:cNvGrpSpPr>
            <p:nvPr/>
          </p:nvGrpSpPr>
          <p:grpSpPr bwMode="auto">
            <a:xfrm>
              <a:off x="1100" y="816"/>
              <a:ext cx="4196" cy="2736"/>
              <a:chOff x="1184" y="1008"/>
              <a:chExt cx="4196" cy="2736"/>
            </a:xfrm>
          </p:grpSpPr>
          <p:sp>
            <p:nvSpPr>
              <p:cNvPr id="31758" name="Rectangle 7" descr="Papel bouquet"/>
              <p:cNvSpPr>
                <a:spLocks noChangeArrowheads="1"/>
              </p:cNvSpPr>
              <p:nvPr/>
            </p:nvSpPr>
            <p:spPr bwMode="auto">
              <a:xfrm>
                <a:off x="1184" y="1008"/>
                <a:ext cx="4128" cy="2688"/>
              </a:xfrm>
              <a:prstGeom prst="rect">
                <a:avLst/>
              </a:prstGeom>
              <a:blipFill dpi="0" rotWithShape="0">
                <a:blip r:embed="rId2" cstate="print">
                  <a:duotone>
                    <a:prstClr val="black"/>
                    <a:schemeClr val="tx2">
                      <a:tint val="45000"/>
                      <a:satMod val="400000"/>
                    </a:schemeClr>
                  </a:duotone>
                </a:blip>
                <a:srcRect/>
                <a:tile tx="0" ty="0" sx="100000" sy="100000" flip="none" algn="tl"/>
              </a:blipFill>
              <a:ln w="9525">
                <a:solidFill>
                  <a:srgbClr val="99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31759" name="Line 8"/>
              <p:cNvSpPr>
                <a:spLocks noChangeShapeType="1"/>
              </p:cNvSpPr>
              <p:nvPr/>
            </p:nvSpPr>
            <p:spPr bwMode="auto">
              <a:xfrm>
                <a:off x="2336" y="2208"/>
                <a:ext cx="0" cy="1536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prstDash val="dash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31760" name="Line 9"/>
              <p:cNvSpPr>
                <a:spLocks noChangeShapeType="1"/>
              </p:cNvSpPr>
              <p:nvPr/>
            </p:nvSpPr>
            <p:spPr bwMode="auto">
              <a:xfrm>
                <a:off x="1196" y="2208"/>
                <a:ext cx="2736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prstDash val="dash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31761" name="Line 10"/>
              <p:cNvSpPr>
                <a:spLocks noChangeShapeType="1"/>
              </p:cNvSpPr>
              <p:nvPr/>
            </p:nvSpPr>
            <p:spPr bwMode="auto">
              <a:xfrm>
                <a:off x="3968" y="2208"/>
                <a:ext cx="0" cy="1488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prstDash val="dash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31762" name="Text Box 11"/>
              <p:cNvSpPr txBox="1">
                <a:spLocks noChangeArrowheads="1"/>
              </p:cNvSpPr>
              <p:nvPr/>
            </p:nvSpPr>
            <p:spPr bwMode="auto">
              <a:xfrm>
                <a:off x="4496" y="2496"/>
                <a:ext cx="8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_tradnl" sz="1600" dirty="0">
                    <a:latin typeface="Arial Black" pitchFamily="34" charset="0"/>
                  </a:rPr>
                  <a:t>ROE = 16%</a:t>
                </a:r>
              </a:p>
            </p:txBody>
          </p:sp>
          <p:sp>
            <p:nvSpPr>
              <p:cNvPr id="31763" name="Text Box 12"/>
              <p:cNvSpPr txBox="1">
                <a:spLocks noChangeArrowheads="1"/>
              </p:cNvSpPr>
              <p:nvPr/>
            </p:nvSpPr>
            <p:spPr bwMode="auto">
              <a:xfrm>
                <a:off x="4496" y="3216"/>
                <a:ext cx="79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_tradnl" sz="1600" dirty="0">
                    <a:latin typeface="Arial Black" pitchFamily="34" charset="0"/>
                  </a:rPr>
                  <a:t>ROE = 8%</a:t>
                </a:r>
              </a:p>
            </p:txBody>
          </p:sp>
          <p:sp>
            <p:nvSpPr>
              <p:cNvPr id="31764" name="Arc 13"/>
              <p:cNvSpPr>
                <a:spLocks/>
              </p:cNvSpPr>
              <p:nvPr/>
            </p:nvSpPr>
            <p:spPr bwMode="auto">
              <a:xfrm rot="16091026" flipH="1">
                <a:off x="2212" y="1122"/>
                <a:ext cx="2259" cy="2364"/>
              </a:xfrm>
              <a:custGeom>
                <a:avLst/>
                <a:gdLst>
                  <a:gd name="T0" fmla="*/ 0 w 23639"/>
                  <a:gd name="T1" fmla="*/ 10 h 23643"/>
                  <a:gd name="T2" fmla="*/ 2250 w 23639"/>
                  <a:gd name="T3" fmla="*/ 2364 h 23643"/>
                  <a:gd name="T4" fmla="*/ 195 w 23639"/>
                  <a:gd name="T5" fmla="*/ 2160 h 23643"/>
                  <a:gd name="T6" fmla="*/ 0 60000 65536"/>
                  <a:gd name="T7" fmla="*/ 0 60000 65536"/>
                  <a:gd name="T8" fmla="*/ 0 60000 65536"/>
                  <a:gd name="T9" fmla="*/ 0 w 23639"/>
                  <a:gd name="T10" fmla="*/ 0 h 23643"/>
                  <a:gd name="T11" fmla="*/ 23639 w 23639"/>
                  <a:gd name="T12" fmla="*/ 23643 h 236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639" h="23643" fill="none" extrusionOk="0">
                    <a:moveTo>
                      <a:pt x="0" y="96"/>
                    </a:moveTo>
                    <a:cubicBezTo>
                      <a:pt x="677" y="32"/>
                      <a:pt x="1358" y="-1"/>
                      <a:pt x="2039" y="0"/>
                    </a:cubicBezTo>
                    <a:cubicBezTo>
                      <a:pt x="13968" y="0"/>
                      <a:pt x="23639" y="9670"/>
                      <a:pt x="23639" y="21600"/>
                    </a:cubicBezTo>
                    <a:cubicBezTo>
                      <a:pt x="23639" y="22282"/>
                      <a:pt x="23606" y="22963"/>
                      <a:pt x="23542" y="23643"/>
                    </a:cubicBezTo>
                  </a:path>
                  <a:path w="23639" h="23643" stroke="0" extrusionOk="0">
                    <a:moveTo>
                      <a:pt x="0" y="96"/>
                    </a:moveTo>
                    <a:cubicBezTo>
                      <a:pt x="677" y="32"/>
                      <a:pt x="1358" y="-1"/>
                      <a:pt x="2039" y="0"/>
                    </a:cubicBezTo>
                    <a:cubicBezTo>
                      <a:pt x="13968" y="0"/>
                      <a:pt x="23639" y="9670"/>
                      <a:pt x="23639" y="21600"/>
                    </a:cubicBezTo>
                    <a:cubicBezTo>
                      <a:pt x="23639" y="22282"/>
                      <a:pt x="23606" y="22963"/>
                      <a:pt x="23542" y="23643"/>
                    </a:cubicBezTo>
                    <a:lnTo>
                      <a:pt x="2039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AR"/>
              </a:p>
            </p:txBody>
          </p:sp>
        </p:grpSp>
        <p:sp>
          <p:nvSpPr>
            <p:cNvPr id="31757" name="Arc 14"/>
            <p:cNvSpPr>
              <a:spLocks/>
            </p:cNvSpPr>
            <p:nvPr/>
          </p:nvSpPr>
          <p:spPr bwMode="auto">
            <a:xfrm rot="16091026" flipH="1">
              <a:off x="3413" y="481"/>
              <a:ext cx="1940" cy="2043"/>
            </a:xfrm>
            <a:custGeom>
              <a:avLst/>
              <a:gdLst>
                <a:gd name="T0" fmla="*/ 669 w 20299"/>
                <a:gd name="T1" fmla="*/ 0 h 20434"/>
                <a:gd name="T2" fmla="*/ 1940 w 20299"/>
                <a:gd name="T3" fmla="*/ 1305 h 20434"/>
                <a:gd name="T4" fmla="*/ 0 w 20299"/>
                <a:gd name="T5" fmla="*/ 2043 h 20434"/>
                <a:gd name="T6" fmla="*/ 0 60000 65536"/>
                <a:gd name="T7" fmla="*/ 0 60000 65536"/>
                <a:gd name="T8" fmla="*/ 0 60000 65536"/>
                <a:gd name="T9" fmla="*/ 0 w 20299"/>
                <a:gd name="T10" fmla="*/ 0 h 20434"/>
                <a:gd name="T11" fmla="*/ 20299 w 20299"/>
                <a:gd name="T12" fmla="*/ 20434 h 204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299" h="20434" fill="none" extrusionOk="0">
                  <a:moveTo>
                    <a:pt x="7001" y="0"/>
                  </a:moveTo>
                  <a:cubicBezTo>
                    <a:pt x="13179" y="2117"/>
                    <a:pt x="18067" y="6914"/>
                    <a:pt x="20299" y="13050"/>
                  </a:cubicBezTo>
                </a:path>
                <a:path w="20299" h="20434" stroke="0" extrusionOk="0">
                  <a:moveTo>
                    <a:pt x="7001" y="0"/>
                  </a:moveTo>
                  <a:cubicBezTo>
                    <a:pt x="13179" y="2117"/>
                    <a:pt x="18067" y="6914"/>
                    <a:pt x="20299" y="13050"/>
                  </a:cubicBezTo>
                  <a:lnTo>
                    <a:pt x="0" y="20434"/>
                  </a:ln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456719" name="Rectangle 15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Retorno sobre el patrimonio (ROE)</a:t>
            </a:r>
          </a:p>
        </p:txBody>
      </p:sp>
      <p:sp>
        <p:nvSpPr>
          <p:cNvPr id="31748" name="Rectangle 16"/>
          <p:cNvSpPr>
            <a:spLocks noChangeArrowheads="1"/>
          </p:cNvSpPr>
          <p:nvPr/>
        </p:nvSpPr>
        <p:spPr bwMode="auto">
          <a:xfrm>
            <a:off x="1295400" y="3276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AR"/>
              <a:t>4%</a:t>
            </a:r>
            <a:endParaRPr lang="es-ES"/>
          </a:p>
        </p:txBody>
      </p:sp>
      <p:sp>
        <p:nvSpPr>
          <p:cNvPr id="31749" name="Rectangle 17"/>
          <p:cNvSpPr>
            <a:spLocks noChangeArrowheads="1"/>
          </p:cNvSpPr>
          <p:nvPr/>
        </p:nvSpPr>
        <p:spPr bwMode="auto">
          <a:xfrm>
            <a:off x="1905000" y="2590800"/>
            <a:ext cx="2286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AR" sz="1400" dirty="0"/>
              <a:t>Ganancia neta: 400.000</a:t>
            </a:r>
          </a:p>
          <a:p>
            <a:pPr algn="ctr"/>
            <a:r>
              <a:rPr lang="es-AR" sz="1400" dirty="0"/>
              <a:t>Ventas: 2.000.000</a:t>
            </a:r>
          </a:p>
          <a:p>
            <a:pPr algn="ctr"/>
            <a:r>
              <a:rPr lang="es-AR" sz="1400" dirty="0"/>
              <a:t>Activos: 10.000.000</a:t>
            </a:r>
          </a:p>
          <a:p>
            <a:pPr algn="ctr"/>
            <a:r>
              <a:rPr lang="es-AR" sz="1400" dirty="0"/>
              <a:t>Patrimonio: 5.000.000</a:t>
            </a:r>
            <a:endParaRPr lang="es-ES" sz="1400" dirty="0"/>
          </a:p>
        </p:txBody>
      </p:sp>
      <p:sp>
        <p:nvSpPr>
          <p:cNvPr id="31750" name="Rectangle 18"/>
          <p:cNvSpPr>
            <a:spLocks noChangeArrowheads="1"/>
          </p:cNvSpPr>
          <p:nvPr/>
        </p:nvSpPr>
        <p:spPr bwMode="auto">
          <a:xfrm>
            <a:off x="5029200" y="2590800"/>
            <a:ext cx="2286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AR" sz="1400" dirty="0"/>
              <a:t>Ganancia neta: 400.000</a:t>
            </a:r>
          </a:p>
          <a:p>
            <a:pPr algn="ctr"/>
            <a:r>
              <a:rPr lang="es-AR" sz="1400" dirty="0"/>
              <a:t>Ventas: 2.000.000</a:t>
            </a:r>
          </a:p>
          <a:p>
            <a:pPr algn="ctr"/>
            <a:r>
              <a:rPr lang="es-AR" sz="1400" dirty="0"/>
              <a:t>Activos: 10.000.000</a:t>
            </a:r>
          </a:p>
          <a:p>
            <a:pPr algn="ctr"/>
            <a:r>
              <a:rPr lang="es-AR" sz="1400" dirty="0"/>
              <a:t>Patrimonio: 2.500.000</a:t>
            </a:r>
            <a:endParaRPr lang="es-ES" sz="1400" dirty="0"/>
          </a:p>
        </p:txBody>
      </p:sp>
      <p:sp>
        <p:nvSpPr>
          <p:cNvPr id="31751" name="Rectangle 19"/>
          <p:cNvSpPr>
            <a:spLocks noChangeArrowheads="1"/>
          </p:cNvSpPr>
          <p:nvPr/>
        </p:nvSpPr>
        <p:spPr bwMode="auto">
          <a:xfrm>
            <a:off x="33528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AR"/>
              <a:t>2</a:t>
            </a:r>
            <a:endParaRPr lang="es-ES"/>
          </a:p>
        </p:txBody>
      </p:sp>
      <p:sp>
        <p:nvSpPr>
          <p:cNvPr id="31752" name="Rectangle 20"/>
          <p:cNvSpPr>
            <a:spLocks noChangeArrowheads="1"/>
          </p:cNvSpPr>
          <p:nvPr/>
        </p:nvSpPr>
        <p:spPr bwMode="auto">
          <a:xfrm>
            <a:off x="60198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AR"/>
              <a:t>4</a:t>
            </a:r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smtClean="0"/>
              <a:t>Tablero de comando financiero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4000" smtClean="0"/>
              <a:t>Punto de equilibrio (breakthrough)</a:t>
            </a:r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1981200" y="22098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1981200" y="61722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1981200" y="5486400"/>
            <a:ext cx="5334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flipV="1">
            <a:off x="1981200" y="3429000"/>
            <a:ext cx="4419600" cy="2057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 flipV="1">
            <a:off x="1981200" y="2743200"/>
            <a:ext cx="4343400" cy="34290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6477000" y="55626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>
                <a:latin typeface="Times New Roman" pitchFamily="18" charset="0"/>
              </a:rPr>
              <a:t>Costos fijos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V="1">
            <a:off x="1981200" y="4114800"/>
            <a:ext cx="4419600" cy="205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6477000" y="39624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>
                <a:latin typeface="Times New Roman" pitchFamily="18" charset="0"/>
              </a:rPr>
              <a:t>Costos variables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6477000" y="32766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>
                <a:latin typeface="Times New Roman" pitchFamily="18" charset="0"/>
              </a:rPr>
              <a:t>Costos totales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6629400" y="25146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>
                <a:latin typeface="Times New Roman" pitchFamily="18" charset="0"/>
              </a:rPr>
              <a:t>Ingreso por ventas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2057400" y="20574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>
                <a:latin typeface="Times New Roman" pitchFamily="18" charset="0"/>
              </a:rPr>
              <a:t>Costos e ingresos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41148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1981200" y="4495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6477000" y="55626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>
                <a:latin typeface="Times New Roman" pitchFamily="18" charset="0"/>
              </a:rPr>
              <a:t>Costos fijos</a:t>
            </a:r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6400800" y="62484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>
                <a:latin typeface="Times New Roman" pitchFamily="18" charset="0"/>
              </a:rPr>
              <a:t>Unidades</a:t>
            </a:r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2667000" y="39624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>
                <a:latin typeface="Times New Roman" pitchFamily="18" charset="0"/>
              </a:rPr>
              <a:t>Punto de equilibrio</a:t>
            </a:r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3429000" y="62484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>
                <a:latin typeface="Times New Roman" pitchFamily="18" charset="0"/>
              </a:rPr>
              <a:t>q</a:t>
            </a:r>
            <a:r>
              <a:rPr lang="es-ES_tradnl" sz="1600" baseline="-25000">
                <a:latin typeface="Times New Roman" pitchFamily="18" charset="0"/>
              </a:rPr>
              <a:t>0</a:t>
            </a:r>
            <a:endParaRPr lang="es-ES_tradnl" sz="1600">
              <a:latin typeface="Times New Roman" pitchFamily="18" charset="0"/>
            </a:endParaRPr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3810000" y="28956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>
                <a:latin typeface="Times New Roman" pitchFamily="18" charset="0"/>
              </a:rPr>
              <a:t>Beneficios</a:t>
            </a: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1981200" y="45720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>
                <a:latin typeface="Times New Roman" pitchFamily="18" charset="0"/>
              </a:rPr>
              <a:t>Pérdidas</a:t>
            </a:r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5105400" y="3200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2743200" y="4876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34888" y="54868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_tradnl" sz="4000" dirty="0" smtClean="0"/>
              <a:t>Cash </a:t>
            </a:r>
            <a:r>
              <a:rPr lang="es-ES_tradnl" sz="4000" dirty="0" err="1" smtClean="0"/>
              <a:t>flow</a:t>
            </a:r>
            <a:r>
              <a:rPr lang="es-ES_tradnl" sz="4000" dirty="0" smtClean="0"/>
              <a:t>, VAN y TIR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827088" y="1828800"/>
          <a:ext cx="7848600" cy="4884738"/>
        </p:xfrm>
        <a:graphic>
          <a:graphicData uri="http://schemas.openxmlformats.org/presentationml/2006/ole">
            <p:oleObj spid="_x0000_s74754" name="Documento" r:id="rId3" imgW="5510544" imgH="3958826" progId="Word.Document.8">
              <p:embed/>
            </p:oleObj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705600" y="6096000"/>
            <a:ext cx="2133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>
                <a:latin typeface="Times New Roman" pitchFamily="18" charset="0"/>
              </a:rPr>
              <a:t>Probable máxima</a:t>
            </a:r>
          </a:p>
          <a:p>
            <a:pPr algn="ctr"/>
            <a:r>
              <a:rPr lang="es-ES_tradnl" sz="1600">
                <a:latin typeface="Times New Roman" pitchFamily="18" charset="0"/>
              </a:rPr>
              <a:t>exposición financiera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 flipV="1">
            <a:off x="3048000" y="5715000"/>
            <a:ext cx="36576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smtClean="0"/>
              <a:t>Uso de indicadores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1116013" y="1974850"/>
          <a:ext cx="7632700" cy="4533900"/>
        </p:xfrm>
        <a:graphic>
          <a:graphicData uri="http://schemas.openxmlformats.org/presentationml/2006/ole">
            <p:oleObj spid="_x0000_s75778" name="Documento" r:id="rId3" imgW="6240983" imgH="4539908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85800" y="1790700"/>
          <a:ext cx="82296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62880" y="54868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Finanzas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Valor del Proyecto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390900" y="1676400"/>
            <a:ext cx="2819400" cy="4840288"/>
            <a:chOff x="1776" y="576"/>
            <a:chExt cx="1776" cy="3096"/>
          </a:xfrm>
        </p:grpSpPr>
        <p:sp>
          <p:nvSpPr>
            <p:cNvPr id="44053" name="Oval 3"/>
            <p:cNvSpPr>
              <a:spLocks noChangeArrowheads="1"/>
            </p:cNvSpPr>
            <p:nvPr/>
          </p:nvSpPr>
          <p:spPr bwMode="auto">
            <a:xfrm>
              <a:off x="1836" y="2592"/>
              <a:ext cx="1056" cy="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99FF"/>
                </a:gs>
              </a:gsLst>
              <a:path path="shape">
                <a:fillToRect l="50000" t="50000" r="50000" b="50000"/>
              </a:path>
            </a:gradFill>
            <a:ln w="9525">
              <a:round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54" name="Oval 4"/>
            <p:cNvSpPr>
              <a:spLocks noChangeArrowheads="1"/>
            </p:cNvSpPr>
            <p:nvPr/>
          </p:nvSpPr>
          <p:spPr bwMode="auto">
            <a:xfrm>
              <a:off x="1872" y="1392"/>
              <a:ext cx="1056" cy="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99FF"/>
                </a:gs>
              </a:gsLst>
              <a:path path="shape">
                <a:fillToRect l="50000" t="50000" r="50000" b="50000"/>
              </a:path>
            </a:gradFill>
            <a:ln w="9525">
              <a:round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55" name="Rectangle 5"/>
            <p:cNvSpPr>
              <a:spLocks noChangeArrowheads="1"/>
            </p:cNvSpPr>
            <p:nvPr/>
          </p:nvSpPr>
          <p:spPr bwMode="auto">
            <a:xfrm>
              <a:off x="1776" y="1734"/>
              <a:ext cx="1248" cy="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56" name="Rectangle 6"/>
            <p:cNvSpPr>
              <a:spLocks noChangeArrowheads="1"/>
            </p:cNvSpPr>
            <p:nvPr/>
          </p:nvSpPr>
          <p:spPr bwMode="auto">
            <a:xfrm>
              <a:off x="1776" y="2952"/>
              <a:ext cx="1248" cy="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57" name="Rectangle 7"/>
            <p:cNvSpPr>
              <a:spLocks noChangeArrowheads="1"/>
            </p:cNvSpPr>
            <p:nvPr/>
          </p:nvSpPr>
          <p:spPr bwMode="auto">
            <a:xfrm>
              <a:off x="1800" y="576"/>
              <a:ext cx="1248" cy="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58" name="Text Box 8"/>
            <p:cNvSpPr txBox="1">
              <a:spLocks noChangeArrowheads="1"/>
            </p:cNvSpPr>
            <p:nvPr/>
          </p:nvSpPr>
          <p:spPr bwMode="auto">
            <a:xfrm>
              <a:off x="1799" y="763"/>
              <a:ext cx="1250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s-MX">
                  <a:latin typeface="Arial Black" pitchFamily="34" charset="0"/>
                </a:rPr>
                <a:t>ROI</a:t>
              </a:r>
            </a:p>
            <a:p>
              <a:pPr algn="ctr" eaLnBrk="1" hangingPunct="1"/>
              <a:r>
                <a:rPr lang="es-MX" sz="1400">
                  <a:latin typeface="Times New Roman" pitchFamily="18" charset="0"/>
                </a:rPr>
                <a:t>(Retorno de la inversión)</a:t>
              </a:r>
              <a:endParaRPr lang="es-ES" sz="1400">
                <a:latin typeface="Times New Roman" pitchFamily="18" charset="0"/>
              </a:endParaRPr>
            </a:p>
          </p:txBody>
        </p:sp>
        <p:sp>
          <p:nvSpPr>
            <p:cNvPr id="44059" name="Text Box 9"/>
            <p:cNvSpPr txBox="1">
              <a:spLocks noChangeArrowheads="1"/>
            </p:cNvSpPr>
            <p:nvPr/>
          </p:nvSpPr>
          <p:spPr bwMode="auto">
            <a:xfrm>
              <a:off x="1776" y="1835"/>
              <a:ext cx="1296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s-MX" dirty="0">
                  <a:latin typeface="Arial Black" pitchFamily="34" charset="0"/>
                </a:rPr>
                <a:t>k</a:t>
              </a:r>
              <a:r>
                <a:rPr lang="es-MX" baseline="-25000" dirty="0">
                  <a:latin typeface="Arial Black" pitchFamily="34" charset="0"/>
                </a:rPr>
                <a:t>0</a:t>
              </a:r>
            </a:p>
            <a:p>
              <a:pPr algn="ctr" eaLnBrk="1" hangingPunct="1"/>
              <a:r>
                <a:rPr lang="es-MX" sz="1400" dirty="0">
                  <a:latin typeface="Times New Roman" pitchFamily="18" charset="0"/>
                </a:rPr>
                <a:t>(Costo promedio</a:t>
              </a:r>
            </a:p>
            <a:p>
              <a:pPr algn="ctr" eaLnBrk="1" hangingPunct="1"/>
              <a:r>
                <a:rPr lang="es-MX" sz="1400" dirty="0">
                  <a:latin typeface="Times New Roman" pitchFamily="18" charset="0"/>
                </a:rPr>
                <a:t> ponderado del capital)</a:t>
              </a:r>
              <a:endParaRPr lang="es-ES" sz="1400" dirty="0">
                <a:latin typeface="Times New Roman" pitchFamily="18" charset="0"/>
              </a:endParaRPr>
            </a:p>
          </p:txBody>
        </p:sp>
        <p:sp>
          <p:nvSpPr>
            <p:cNvPr id="44060" name="Text Box 10"/>
            <p:cNvSpPr txBox="1">
              <a:spLocks noChangeArrowheads="1"/>
            </p:cNvSpPr>
            <p:nvPr/>
          </p:nvSpPr>
          <p:spPr bwMode="auto">
            <a:xfrm>
              <a:off x="1776" y="3120"/>
              <a:ext cx="12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s-MX">
                  <a:latin typeface="Arial Black" pitchFamily="34" charset="0"/>
                </a:rPr>
                <a:t>A</a:t>
              </a:r>
            </a:p>
            <a:p>
              <a:pPr algn="ctr" eaLnBrk="1" hangingPunct="1"/>
              <a:r>
                <a:rPr lang="es-MX" sz="1400">
                  <a:latin typeface="Times New Roman" pitchFamily="18" charset="0"/>
                </a:rPr>
                <a:t>(Activos totales)</a:t>
              </a:r>
              <a:endParaRPr lang="es-ES" sz="1400">
                <a:latin typeface="Times New Roman" pitchFamily="18" charset="0"/>
              </a:endParaRPr>
            </a:p>
          </p:txBody>
        </p:sp>
        <p:sp>
          <p:nvSpPr>
            <p:cNvPr id="44061" name="Text Box 11"/>
            <p:cNvSpPr txBox="1">
              <a:spLocks noChangeArrowheads="1"/>
            </p:cNvSpPr>
            <p:nvPr/>
          </p:nvSpPr>
          <p:spPr bwMode="auto">
            <a:xfrm>
              <a:off x="1920" y="2606"/>
              <a:ext cx="965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latin typeface="Comic Sans MS" pitchFamily="66" charset="0"/>
                </a:rPr>
                <a:t>multiplicado por</a:t>
              </a:r>
              <a:endParaRPr lang="es-ES" sz="1400" b="1">
                <a:latin typeface="Comic Sans MS" pitchFamily="66" charset="0"/>
              </a:endParaRPr>
            </a:p>
          </p:txBody>
        </p:sp>
        <p:sp>
          <p:nvSpPr>
            <p:cNvPr id="44062" name="Text Box 12"/>
            <p:cNvSpPr txBox="1">
              <a:spLocks noChangeArrowheads="1"/>
            </p:cNvSpPr>
            <p:nvPr/>
          </p:nvSpPr>
          <p:spPr bwMode="auto">
            <a:xfrm>
              <a:off x="2208" y="1394"/>
              <a:ext cx="43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latin typeface="Comic Sans MS" pitchFamily="66" charset="0"/>
                </a:rPr>
                <a:t>menos</a:t>
              </a:r>
              <a:endParaRPr lang="es-ES" sz="1400" b="1">
                <a:latin typeface="Comic Sans MS" pitchFamily="66" charset="0"/>
              </a:endParaRPr>
            </a:p>
          </p:txBody>
        </p:sp>
        <p:sp>
          <p:nvSpPr>
            <p:cNvPr id="44063" name="AutoShape 13"/>
            <p:cNvSpPr>
              <a:spLocks noChangeArrowheads="1"/>
            </p:cNvSpPr>
            <p:nvPr/>
          </p:nvSpPr>
          <p:spPr bwMode="auto">
            <a:xfrm>
              <a:off x="3120" y="768"/>
              <a:ext cx="432" cy="336"/>
            </a:xfrm>
            <a:custGeom>
              <a:avLst/>
              <a:gdLst>
                <a:gd name="T0" fmla="*/ 324 w 21600"/>
                <a:gd name="T1" fmla="*/ 0 h 21600"/>
                <a:gd name="T2" fmla="*/ 0 w 21600"/>
                <a:gd name="T3" fmla="*/ 168 h 21600"/>
                <a:gd name="T4" fmla="*/ 324 w 21600"/>
                <a:gd name="T5" fmla="*/ 336 h 21600"/>
                <a:gd name="T6" fmla="*/ 432 w 21600"/>
                <a:gd name="T7" fmla="*/ 168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66"/>
                </a:gs>
              </a:gsLst>
              <a:path path="rect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0066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64" name="AutoShape 14"/>
            <p:cNvSpPr>
              <a:spLocks noChangeArrowheads="1"/>
            </p:cNvSpPr>
            <p:nvPr/>
          </p:nvSpPr>
          <p:spPr bwMode="auto">
            <a:xfrm>
              <a:off x="3120" y="1872"/>
              <a:ext cx="432" cy="336"/>
            </a:xfrm>
            <a:custGeom>
              <a:avLst/>
              <a:gdLst>
                <a:gd name="T0" fmla="*/ 324 w 21600"/>
                <a:gd name="T1" fmla="*/ 0 h 21600"/>
                <a:gd name="T2" fmla="*/ 0 w 21600"/>
                <a:gd name="T3" fmla="*/ 168 h 21600"/>
                <a:gd name="T4" fmla="*/ 324 w 21600"/>
                <a:gd name="T5" fmla="*/ 336 h 21600"/>
                <a:gd name="T6" fmla="*/ 432 w 21600"/>
                <a:gd name="T7" fmla="*/ 168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66"/>
                </a:gs>
              </a:gsLst>
              <a:path path="rect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0066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65" name="AutoShape 15"/>
            <p:cNvSpPr>
              <a:spLocks noChangeArrowheads="1"/>
            </p:cNvSpPr>
            <p:nvPr/>
          </p:nvSpPr>
          <p:spPr bwMode="auto">
            <a:xfrm>
              <a:off x="3120" y="3072"/>
              <a:ext cx="432" cy="336"/>
            </a:xfrm>
            <a:custGeom>
              <a:avLst/>
              <a:gdLst>
                <a:gd name="T0" fmla="*/ 324 w 21600"/>
                <a:gd name="T1" fmla="*/ 0 h 21600"/>
                <a:gd name="T2" fmla="*/ 0 w 21600"/>
                <a:gd name="T3" fmla="*/ 168 h 21600"/>
                <a:gd name="T4" fmla="*/ 324 w 21600"/>
                <a:gd name="T5" fmla="*/ 336 h 21600"/>
                <a:gd name="T6" fmla="*/ 432 w 21600"/>
                <a:gd name="T7" fmla="*/ 168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66"/>
                </a:gs>
              </a:gsLst>
              <a:path path="rect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0066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876300" y="1676400"/>
            <a:ext cx="2362200" cy="4953000"/>
            <a:chOff x="192" y="432"/>
            <a:chExt cx="1488" cy="3504"/>
          </a:xfrm>
        </p:grpSpPr>
        <p:sp>
          <p:nvSpPr>
            <p:cNvPr id="44050" name="Rectangle 17"/>
            <p:cNvSpPr>
              <a:spLocks noChangeArrowheads="1"/>
            </p:cNvSpPr>
            <p:nvPr/>
          </p:nvSpPr>
          <p:spPr bwMode="auto">
            <a:xfrm>
              <a:off x="192" y="1728"/>
              <a:ext cx="1152" cy="76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51" name="Text Box 18"/>
            <p:cNvSpPr txBox="1">
              <a:spLocks noChangeArrowheads="1"/>
            </p:cNvSpPr>
            <p:nvPr/>
          </p:nvSpPr>
          <p:spPr bwMode="auto">
            <a:xfrm>
              <a:off x="238" y="1776"/>
              <a:ext cx="1058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s-MX">
                  <a:latin typeface="Arial Black" pitchFamily="34" charset="0"/>
                </a:rPr>
                <a:t>VALOR CREADO</a:t>
              </a:r>
            </a:p>
            <a:p>
              <a:pPr algn="ctr" eaLnBrk="1" hangingPunct="1"/>
              <a:r>
                <a:rPr lang="es-MX" sz="1400">
                  <a:latin typeface="Times New Roman" pitchFamily="18" charset="0"/>
                </a:rPr>
                <a:t>(Rentabilidad económica)</a:t>
              </a:r>
              <a:endParaRPr lang="es-ES" sz="1400">
                <a:latin typeface="Times New Roman" pitchFamily="18" charset="0"/>
              </a:endParaRPr>
            </a:p>
          </p:txBody>
        </p:sp>
        <p:sp>
          <p:nvSpPr>
            <p:cNvPr id="44052" name="AutoShape 19"/>
            <p:cNvSpPr>
              <a:spLocks/>
            </p:cNvSpPr>
            <p:nvPr/>
          </p:nvSpPr>
          <p:spPr bwMode="auto">
            <a:xfrm>
              <a:off x="1440" y="432"/>
              <a:ext cx="240" cy="3504"/>
            </a:xfrm>
            <a:prstGeom prst="leftBrace">
              <a:avLst>
                <a:gd name="adj1" fmla="val 121667"/>
                <a:gd name="adj2" fmla="val 50000"/>
              </a:avLst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324600" y="1676400"/>
            <a:ext cx="2324100" cy="4840288"/>
            <a:chOff x="3624" y="576"/>
            <a:chExt cx="1464" cy="3096"/>
          </a:xfrm>
        </p:grpSpPr>
        <p:sp>
          <p:nvSpPr>
            <p:cNvPr id="44038" name="Rectangle 21"/>
            <p:cNvSpPr>
              <a:spLocks noChangeArrowheads="1"/>
            </p:cNvSpPr>
            <p:nvPr/>
          </p:nvSpPr>
          <p:spPr bwMode="auto">
            <a:xfrm>
              <a:off x="4368" y="576"/>
              <a:ext cx="720" cy="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39" name="Rectangle 22"/>
            <p:cNvSpPr>
              <a:spLocks noChangeArrowheads="1"/>
            </p:cNvSpPr>
            <p:nvPr/>
          </p:nvSpPr>
          <p:spPr bwMode="auto">
            <a:xfrm>
              <a:off x="4368" y="1734"/>
              <a:ext cx="720" cy="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40" name="Rectangle 23"/>
            <p:cNvSpPr>
              <a:spLocks noChangeArrowheads="1"/>
            </p:cNvSpPr>
            <p:nvPr/>
          </p:nvSpPr>
          <p:spPr bwMode="auto">
            <a:xfrm>
              <a:off x="4368" y="2952"/>
              <a:ext cx="720" cy="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41" name="Rectangle 24"/>
            <p:cNvSpPr>
              <a:spLocks noChangeArrowheads="1"/>
            </p:cNvSpPr>
            <p:nvPr/>
          </p:nvSpPr>
          <p:spPr bwMode="auto">
            <a:xfrm>
              <a:off x="3648" y="576"/>
              <a:ext cx="720" cy="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42" name="Rectangle 25"/>
            <p:cNvSpPr>
              <a:spLocks noChangeArrowheads="1"/>
            </p:cNvSpPr>
            <p:nvPr/>
          </p:nvSpPr>
          <p:spPr bwMode="auto">
            <a:xfrm>
              <a:off x="3648" y="1734"/>
              <a:ext cx="720" cy="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43" name="Rectangle 26"/>
            <p:cNvSpPr>
              <a:spLocks noChangeArrowheads="1"/>
            </p:cNvSpPr>
            <p:nvPr/>
          </p:nvSpPr>
          <p:spPr bwMode="auto">
            <a:xfrm>
              <a:off x="3648" y="2952"/>
              <a:ext cx="720" cy="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044" name="Text Box 27"/>
            <p:cNvSpPr txBox="1">
              <a:spLocks noChangeArrowheads="1"/>
            </p:cNvSpPr>
            <p:nvPr/>
          </p:nvSpPr>
          <p:spPr bwMode="auto">
            <a:xfrm>
              <a:off x="3684" y="775"/>
              <a:ext cx="762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latin typeface="Comic Sans MS" pitchFamily="66" charset="0"/>
                </a:rPr>
                <a:t>Desempeño </a:t>
              </a:r>
            </a:p>
            <a:p>
              <a:pPr eaLnBrk="1" hangingPunct="1"/>
              <a:r>
                <a:rPr lang="es-MX" sz="1400" b="1">
                  <a:latin typeface="Comic Sans MS" pitchFamily="66" charset="0"/>
                </a:rPr>
                <a:t>del negocio</a:t>
              </a:r>
              <a:endParaRPr lang="es-ES" sz="1400" b="1">
                <a:latin typeface="Comic Sans MS" pitchFamily="66" charset="0"/>
              </a:endParaRPr>
            </a:p>
          </p:txBody>
        </p:sp>
        <p:sp>
          <p:nvSpPr>
            <p:cNvPr id="44045" name="Text Box 28"/>
            <p:cNvSpPr txBox="1">
              <a:spLocks noChangeArrowheads="1"/>
            </p:cNvSpPr>
            <p:nvPr/>
          </p:nvSpPr>
          <p:spPr bwMode="auto">
            <a:xfrm>
              <a:off x="4416" y="706"/>
              <a:ext cx="672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s-MX" sz="1400" b="1">
                  <a:latin typeface="Comic Sans MS" pitchFamily="66" charset="0"/>
                </a:rPr>
                <a:t>estrategia  y marketing</a:t>
              </a:r>
              <a:endParaRPr lang="es-ES" sz="1400" b="1">
                <a:latin typeface="Comic Sans MS" pitchFamily="66" charset="0"/>
              </a:endParaRPr>
            </a:p>
          </p:txBody>
        </p:sp>
        <p:sp>
          <p:nvSpPr>
            <p:cNvPr id="44046" name="Text Box 29"/>
            <p:cNvSpPr txBox="1">
              <a:spLocks noChangeArrowheads="1"/>
            </p:cNvSpPr>
            <p:nvPr/>
          </p:nvSpPr>
          <p:spPr bwMode="auto">
            <a:xfrm>
              <a:off x="3624" y="1785"/>
              <a:ext cx="792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s-MX" sz="1400" b="1">
                  <a:latin typeface="Comic Sans MS" pitchFamily="66" charset="0"/>
                </a:rPr>
                <a:t>Riesgo y estructura de capital del negocio</a:t>
              </a:r>
              <a:endParaRPr lang="es-ES" sz="1400" b="1">
                <a:latin typeface="Comic Sans MS" pitchFamily="66" charset="0"/>
              </a:endParaRPr>
            </a:p>
          </p:txBody>
        </p:sp>
        <p:sp>
          <p:nvSpPr>
            <p:cNvPr id="44047" name="Text Box 30"/>
            <p:cNvSpPr txBox="1">
              <a:spLocks noChangeArrowheads="1"/>
            </p:cNvSpPr>
            <p:nvPr/>
          </p:nvSpPr>
          <p:spPr bwMode="auto">
            <a:xfrm>
              <a:off x="4464" y="1998"/>
              <a:ext cx="624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s-MX" sz="1400" b="1">
                  <a:latin typeface="Comic Sans MS" pitchFamily="66" charset="0"/>
                </a:rPr>
                <a:t>finanzas</a:t>
              </a:r>
              <a:endParaRPr lang="es-ES" sz="1400" b="1">
                <a:latin typeface="Comic Sans MS" pitchFamily="66" charset="0"/>
              </a:endParaRPr>
            </a:p>
          </p:txBody>
        </p:sp>
        <p:sp>
          <p:nvSpPr>
            <p:cNvPr id="44048" name="Text Box 31"/>
            <p:cNvSpPr txBox="1">
              <a:spLocks noChangeArrowheads="1"/>
            </p:cNvSpPr>
            <p:nvPr/>
          </p:nvSpPr>
          <p:spPr bwMode="auto">
            <a:xfrm>
              <a:off x="4368" y="3084"/>
              <a:ext cx="72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s-MX" sz="1400" b="1">
                  <a:latin typeface="Comic Sans MS" pitchFamily="66" charset="0"/>
                </a:rPr>
                <a:t>estrategia y finanzas</a:t>
              </a:r>
              <a:endParaRPr lang="es-ES" sz="1400" b="1">
                <a:latin typeface="Comic Sans MS" pitchFamily="66" charset="0"/>
              </a:endParaRPr>
            </a:p>
          </p:txBody>
        </p:sp>
        <p:sp>
          <p:nvSpPr>
            <p:cNvPr id="44049" name="Text Box 32"/>
            <p:cNvSpPr txBox="1">
              <a:spLocks noChangeArrowheads="1"/>
            </p:cNvSpPr>
            <p:nvPr/>
          </p:nvSpPr>
          <p:spPr bwMode="auto">
            <a:xfrm>
              <a:off x="3648" y="3024"/>
              <a:ext cx="672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s-MX" sz="1400" b="1">
                  <a:latin typeface="Comic Sans MS" pitchFamily="66" charset="0"/>
                </a:rPr>
                <a:t>Inversión en el negocio</a:t>
              </a:r>
              <a:endParaRPr lang="es-ES" sz="1400" b="1">
                <a:latin typeface="Comic Sans MS" pitchFamily="66" charset="0"/>
              </a:endParaRPr>
            </a:p>
          </p:txBody>
        </p:sp>
      </p:grpSp>
      <p:sp>
        <p:nvSpPr>
          <p:cNvPr id="475169" name="Rectangle 33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 valor creado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1371600"/>
            <a:ext cx="8305800" cy="5124450"/>
            <a:chOff x="192" y="432"/>
            <a:chExt cx="5232" cy="3228"/>
          </a:xfrm>
        </p:grpSpPr>
        <p:sp>
          <p:nvSpPr>
            <p:cNvPr id="45136" name="Rectangle 3"/>
            <p:cNvSpPr>
              <a:spLocks noChangeArrowheads="1"/>
            </p:cNvSpPr>
            <p:nvPr/>
          </p:nvSpPr>
          <p:spPr bwMode="auto">
            <a:xfrm>
              <a:off x="816" y="1836"/>
              <a:ext cx="624" cy="76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5137" name="Rectangle 4"/>
            <p:cNvSpPr>
              <a:spLocks noChangeArrowheads="1"/>
            </p:cNvSpPr>
            <p:nvPr/>
          </p:nvSpPr>
          <p:spPr bwMode="auto">
            <a:xfrm>
              <a:off x="192" y="1836"/>
              <a:ext cx="624" cy="76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5138" name="Rectangle 5"/>
            <p:cNvSpPr>
              <a:spLocks noChangeArrowheads="1"/>
            </p:cNvSpPr>
            <p:nvPr/>
          </p:nvSpPr>
          <p:spPr bwMode="auto">
            <a:xfrm>
              <a:off x="4656" y="1417"/>
              <a:ext cx="768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39" name="Rectangle 6"/>
            <p:cNvSpPr>
              <a:spLocks noChangeArrowheads="1"/>
            </p:cNvSpPr>
            <p:nvPr/>
          </p:nvSpPr>
          <p:spPr bwMode="auto">
            <a:xfrm>
              <a:off x="3888" y="1417"/>
              <a:ext cx="768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40" name="Rectangle 7"/>
            <p:cNvSpPr>
              <a:spLocks noChangeArrowheads="1"/>
            </p:cNvSpPr>
            <p:nvPr/>
          </p:nvSpPr>
          <p:spPr bwMode="auto">
            <a:xfrm>
              <a:off x="3888" y="876"/>
              <a:ext cx="768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41" name="Rectangle 8"/>
            <p:cNvSpPr>
              <a:spLocks noChangeArrowheads="1"/>
            </p:cNvSpPr>
            <p:nvPr/>
          </p:nvSpPr>
          <p:spPr bwMode="auto">
            <a:xfrm>
              <a:off x="4656" y="876"/>
              <a:ext cx="768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42" name="Rectangle 9"/>
            <p:cNvSpPr>
              <a:spLocks noChangeArrowheads="1"/>
            </p:cNvSpPr>
            <p:nvPr/>
          </p:nvSpPr>
          <p:spPr bwMode="auto">
            <a:xfrm>
              <a:off x="4656" y="1920"/>
              <a:ext cx="768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43" name="Rectangle 10"/>
            <p:cNvSpPr>
              <a:spLocks noChangeArrowheads="1"/>
            </p:cNvSpPr>
            <p:nvPr/>
          </p:nvSpPr>
          <p:spPr bwMode="auto">
            <a:xfrm>
              <a:off x="3888" y="1920"/>
              <a:ext cx="768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44" name="Rectangle 11"/>
            <p:cNvSpPr>
              <a:spLocks noChangeArrowheads="1"/>
            </p:cNvSpPr>
            <p:nvPr/>
          </p:nvSpPr>
          <p:spPr bwMode="auto">
            <a:xfrm>
              <a:off x="4656" y="2449"/>
              <a:ext cx="768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45" name="Rectangle 12"/>
            <p:cNvSpPr>
              <a:spLocks noChangeArrowheads="1"/>
            </p:cNvSpPr>
            <p:nvPr/>
          </p:nvSpPr>
          <p:spPr bwMode="auto">
            <a:xfrm>
              <a:off x="3888" y="2449"/>
              <a:ext cx="768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46" name="Rectangle 13"/>
            <p:cNvSpPr>
              <a:spLocks noChangeArrowheads="1"/>
            </p:cNvSpPr>
            <p:nvPr/>
          </p:nvSpPr>
          <p:spPr bwMode="auto">
            <a:xfrm>
              <a:off x="4656" y="2953"/>
              <a:ext cx="768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47" name="Rectangle 14"/>
            <p:cNvSpPr>
              <a:spLocks noChangeArrowheads="1"/>
            </p:cNvSpPr>
            <p:nvPr/>
          </p:nvSpPr>
          <p:spPr bwMode="auto">
            <a:xfrm>
              <a:off x="3888" y="2953"/>
              <a:ext cx="768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48" name="Rectangle 15"/>
            <p:cNvSpPr>
              <a:spLocks noChangeArrowheads="1"/>
            </p:cNvSpPr>
            <p:nvPr/>
          </p:nvSpPr>
          <p:spPr bwMode="auto">
            <a:xfrm>
              <a:off x="4656" y="3468"/>
              <a:ext cx="768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49" name="Rectangle 16"/>
            <p:cNvSpPr>
              <a:spLocks noChangeArrowheads="1"/>
            </p:cNvSpPr>
            <p:nvPr/>
          </p:nvSpPr>
          <p:spPr bwMode="auto">
            <a:xfrm>
              <a:off x="3888" y="3468"/>
              <a:ext cx="768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50" name="Rectangle 17"/>
            <p:cNvSpPr>
              <a:spLocks noChangeArrowheads="1"/>
            </p:cNvSpPr>
            <p:nvPr/>
          </p:nvSpPr>
          <p:spPr bwMode="auto">
            <a:xfrm>
              <a:off x="3888" y="1225"/>
              <a:ext cx="1536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51" name="Rectangle 18"/>
            <p:cNvSpPr>
              <a:spLocks noChangeArrowheads="1"/>
            </p:cNvSpPr>
            <p:nvPr/>
          </p:nvSpPr>
          <p:spPr bwMode="auto">
            <a:xfrm>
              <a:off x="3888" y="684"/>
              <a:ext cx="1536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52" name="Rectangle 19"/>
            <p:cNvSpPr>
              <a:spLocks noChangeArrowheads="1"/>
            </p:cNvSpPr>
            <p:nvPr/>
          </p:nvSpPr>
          <p:spPr bwMode="auto">
            <a:xfrm>
              <a:off x="3888" y="1728"/>
              <a:ext cx="1536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53" name="Rectangle 20"/>
            <p:cNvSpPr>
              <a:spLocks noChangeArrowheads="1"/>
            </p:cNvSpPr>
            <p:nvPr/>
          </p:nvSpPr>
          <p:spPr bwMode="auto">
            <a:xfrm>
              <a:off x="3888" y="2257"/>
              <a:ext cx="1536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54" name="Rectangle 21"/>
            <p:cNvSpPr>
              <a:spLocks noChangeArrowheads="1"/>
            </p:cNvSpPr>
            <p:nvPr/>
          </p:nvSpPr>
          <p:spPr bwMode="auto">
            <a:xfrm>
              <a:off x="3888" y="2761"/>
              <a:ext cx="1536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55" name="Rectangle 22"/>
            <p:cNvSpPr>
              <a:spLocks noChangeArrowheads="1"/>
            </p:cNvSpPr>
            <p:nvPr/>
          </p:nvSpPr>
          <p:spPr bwMode="auto">
            <a:xfrm>
              <a:off x="3888" y="3276"/>
              <a:ext cx="1536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56" name="Rectangle 23"/>
            <p:cNvSpPr>
              <a:spLocks noChangeArrowheads="1"/>
            </p:cNvSpPr>
            <p:nvPr/>
          </p:nvSpPr>
          <p:spPr bwMode="auto">
            <a:xfrm>
              <a:off x="1968" y="1212"/>
              <a:ext cx="1212" cy="1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57" name="Rectangle 24"/>
            <p:cNvSpPr>
              <a:spLocks noChangeArrowheads="1"/>
            </p:cNvSpPr>
            <p:nvPr/>
          </p:nvSpPr>
          <p:spPr bwMode="auto">
            <a:xfrm>
              <a:off x="1968" y="1392"/>
              <a:ext cx="588" cy="1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5158" name="Rectangle 25"/>
            <p:cNvSpPr>
              <a:spLocks noChangeArrowheads="1"/>
            </p:cNvSpPr>
            <p:nvPr/>
          </p:nvSpPr>
          <p:spPr bwMode="auto">
            <a:xfrm>
              <a:off x="2556" y="1392"/>
              <a:ext cx="624" cy="1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5159" name="Rectangle 26"/>
            <p:cNvSpPr>
              <a:spLocks noChangeArrowheads="1"/>
            </p:cNvSpPr>
            <p:nvPr/>
          </p:nvSpPr>
          <p:spPr bwMode="auto">
            <a:xfrm>
              <a:off x="2004" y="2796"/>
              <a:ext cx="1212" cy="1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60" name="Rectangle 27"/>
            <p:cNvSpPr>
              <a:spLocks noChangeArrowheads="1"/>
            </p:cNvSpPr>
            <p:nvPr/>
          </p:nvSpPr>
          <p:spPr bwMode="auto">
            <a:xfrm>
              <a:off x="2004" y="2967"/>
              <a:ext cx="588" cy="1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5161" name="Rectangle 28"/>
            <p:cNvSpPr>
              <a:spLocks noChangeArrowheads="1"/>
            </p:cNvSpPr>
            <p:nvPr/>
          </p:nvSpPr>
          <p:spPr bwMode="auto">
            <a:xfrm>
              <a:off x="2583" y="2967"/>
              <a:ext cx="624" cy="1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5162" name="Rectangle 29"/>
            <p:cNvSpPr>
              <a:spLocks noChangeArrowheads="1"/>
            </p:cNvSpPr>
            <p:nvPr/>
          </p:nvSpPr>
          <p:spPr bwMode="auto">
            <a:xfrm>
              <a:off x="192" y="1548"/>
              <a:ext cx="1248" cy="28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163" name="Text Box 30"/>
            <p:cNvSpPr txBox="1">
              <a:spLocks noChangeArrowheads="1"/>
            </p:cNvSpPr>
            <p:nvPr/>
          </p:nvSpPr>
          <p:spPr bwMode="auto">
            <a:xfrm>
              <a:off x="1344" y="432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s-ES" sz="1600">
                <a:solidFill>
                  <a:srgbClr val="000000"/>
                </a:solidFill>
                <a:latin typeface="Arial Black" pitchFamily="34" charset="0"/>
              </a:endParaRPr>
            </a:p>
          </p:txBody>
        </p:sp>
        <p:sp>
          <p:nvSpPr>
            <p:cNvPr id="45164" name="Text Box 31"/>
            <p:cNvSpPr txBox="1">
              <a:spLocks noChangeArrowheads="1"/>
            </p:cNvSpPr>
            <p:nvPr/>
          </p:nvSpPr>
          <p:spPr bwMode="auto">
            <a:xfrm>
              <a:off x="4464" y="672"/>
              <a:ext cx="5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GASTOS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65" name="Text Box 32"/>
            <p:cNvSpPr txBox="1">
              <a:spLocks noChangeArrowheads="1"/>
            </p:cNvSpPr>
            <p:nvPr/>
          </p:nvSpPr>
          <p:spPr bwMode="auto">
            <a:xfrm>
              <a:off x="4135" y="875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46.3%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66" name="Text Box 33"/>
            <p:cNvSpPr txBox="1">
              <a:spLocks noChangeArrowheads="1"/>
            </p:cNvSpPr>
            <p:nvPr/>
          </p:nvSpPr>
          <p:spPr bwMode="auto">
            <a:xfrm>
              <a:off x="4951" y="875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53.7%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67" name="Text Box 34"/>
            <p:cNvSpPr txBox="1">
              <a:spLocks noChangeArrowheads="1"/>
            </p:cNvSpPr>
            <p:nvPr/>
          </p:nvSpPr>
          <p:spPr bwMode="auto">
            <a:xfrm>
              <a:off x="3936" y="1212"/>
              <a:ext cx="14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VENTAS Y  ADMINISTRACIÓN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68" name="Text Box 35"/>
            <p:cNvSpPr txBox="1">
              <a:spLocks noChangeArrowheads="1"/>
            </p:cNvSpPr>
            <p:nvPr/>
          </p:nvSpPr>
          <p:spPr bwMode="auto">
            <a:xfrm>
              <a:off x="4135" y="1417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35.0%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69" name="Text Box 36"/>
            <p:cNvSpPr txBox="1">
              <a:spLocks noChangeArrowheads="1"/>
            </p:cNvSpPr>
            <p:nvPr/>
          </p:nvSpPr>
          <p:spPr bwMode="auto">
            <a:xfrm>
              <a:off x="4896" y="1417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26.6%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70" name="Text Box 37"/>
            <p:cNvSpPr txBox="1">
              <a:spLocks noChangeArrowheads="1"/>
            </p:cNvSpPr>
            <p:nvPr/>
          </p:nvSpPr>
          <p:spPr bwMode="auto">
            <a:xfrm>
              <a:off x="4224" y="1715"/>
              <a:ext cx="8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DEPRECIACIÓN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71" name="Text Box 38"/>
            <p:cNvSpPr txBox="1">
              <a:spLocks noChangeArrowheads="1"/>
            </p:cNvSpPr>
            <p:nvPr/>
          </p:nvSpPr>
          <p:spPr bwMode="auto">
            <a:xfrm>
              <a:off x="4176" y="1919"/>
              <a:ext cx="3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3.6%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72" name="Text Box 39"/>
            <p:cNvSpPr txBox="1">
              <a:spLocks noChangeArrowheads="1"/>
            </p:cNvSpPr>
            <p:nvPr/>
          </p:nvSpPr>
          <p:spPr bwMode="auto">
            <a:xfrm>
              <a:off x="4944" y="1919"/>
              <a:ext cx="3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5.4%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73" name="Text Box 40"/>
            <p:cNvSpPr txBox="1">
              <a:spLocks noChangeArrowheads="1"/>
            </p:cNvSpPr>
            <p:nvPr/>
          </p:nvSpPr>
          <p:spPr bwMode="auto">
            <a:xfrm>
              <a:off x="2004" y="1199"/>
              <a:ext cx="112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RETORNO DE VENTAS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74" name="Text Box 41"/>
            <p:cNvSpPr txBox="1">
              <a:spLocks noChangeArrowheads="1"/>
            </p:cNvSpPr>
            <p:nvPr/>
          </p:nvSpPr>
          <p:spPr bwMode="auto">
            <a:xfrm>
              <a:off x="2125" y="1368"/>
              <a:ext cx="4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15.10%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75" name="Text Box 42"/>
            <p:cNvSpPr txBox="1">
              <a:spLocks noChangeArrowheads="1"/>
            </p:cNvSpPr>
            <p:nvPr/>
          </p:nvSpPr>
          <p:spPr bwMode="auto">
            <a:xfrm>
              <a:off x="2677" y="1367"/>
              <a:ext cx="4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14.41%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76" name="Text Box 43"/>
            <p:cNvSpPr txBox="1">
              <a:spLocks noChangeArrowheads="1"/>
            </p:cNvSpPr>
            <p:nvPr/>
          </p:nvSpPr>
          <p:spPr bwMode="auto">
            <a:xfrm>
              <a:off x="3275" y="1084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s-ES" sz="2400" b="1">
                <a:latin typeface="Arial Narrow" pitchFamily="34" charset="0"/>
              </a:endParaRPr>
            </a:p>
          </p:txBody>
        </p:sp>
        <p:sp>
          <p:nvSpPr>
            <p:cNvPr id="45177" name="Text Box 44"/>
            <p:cNvSpPr txBox="1">
              <a:spLocks noChangeArrowheads="1"/>
            </p:cNvSpPr>
            <p:nvPr/>
          </p:nvSpPr>
          <p:spPr bwMode="auto">
            <a:xfrm>
              <a:off x="4224" y="2257"/>
              <a:ext cx="7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ACTIVO FISICO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78" name="Text Box 45"/>
            <p:cNvSpPr txBox="1">
              <a:spLocks noChangeArrowheads="1"/>
            </p:cNvSpPr>
            <p:nvPr/>
          </p:nvSpPr>
          <p:spPr bwMode="auto">
            <a:xfrm>
              <a:off x="4155" y="2449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23.5%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79" name="Text Box 46"/>
            <p:cNvSpPr txBox="1">
              <a:spLocks noChangeArrowheads="1"/>
            </p:cNvSpPr>
            <p:nvPr/>
          </p:nvSpPr>
          <p:spPr bwMode="auto">
            <a:xfrm>
              <a:off x="4875" y="2449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15.7%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80" name="Text Box 47"/>
            <p:cNvSpPr txBox="1">
              <a:spLocks noChangeArrowheads="1"/>
            </p:cNvSpPr>
            <p:nvPr/>
          </p:nvSpPr>
          <p:spPr bwMode="auto">
            <a:xfrm>
              <a:off x="4153" y="2761"/>
              <a:ext cx="11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CAPITAL DE  TRABAJO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81" name="Text Box 48"/>
            <p:cNvSpPr txBox="1">
              <a:spLocks noChangeArrowheads="1"/>
            </p:cNvSpPr>
            <p:nvPr/>
          </p:nvSpPr>
          <p:spPr bwMode="auto">
            <a:xfrm>
              <a:off x="4128" y="2953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15.3%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82" name="Text Box 49"/>
            <p:cNvSpPr txBox="1">
              <a:spLocks noChangeArrowheads="1"/>
            </p:cNvSpPr>
            <p:nvPr/>
          </p:nvSpPr>
          <p:spPr bwMode="auto">
            <a:xfrm>
              <a:off x="4855" y="2953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11.6%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83" name="Text Box 50"/>
            <p:cNvSpPr txBox="1">
              <a:spLocks noChangeArrowheads="1"/>
            </p:cNvSpPr>
            <p:nvPr/>
          </p:nvSpPr>
          <p:spPr bwMode="auto">
            <a:xfrm>
              <a:off x="4219" y="3276"/>
              <a:ext cx="8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OTROS ACTIVOS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84" name="Text Box 51"/>
            <p:cNvSpPr txBox="1">
              <a:spLocks noChangeArrowheads="1"/>
            </p:cNvSpPr>
            <p:nvPr/>
          </p:nvSpPr>
          <p:spPr bwMode="auto">
            <a:xfrm>
              <a:off x="4176" y="3467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16.9%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85" name="Text Box 52"/>
            <p:cNvSpPr txBox="1">
              <a:spLocks noChangeArrowheads="1"/>
            </p:cNvSpPr>
            <p:nvPr/>
          </p:nvSpPr>
          <p:spPr bwMode="auto">
            <a:xfrm>
              <a:off x="4752" y="3467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14.5%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86" name="Text Box 53"/>
            <p:cNvSpPr txBox="1">
              <a:spLocks noChangeArrowheads="1"/>
            </p:cNvSpPr>
            <p:nvPr/>
          </p:nvSpPr>
          <p:spPr bwMode="auto">
            <a:xfrm>
              <a:off x="2179" y="2790"/>
              <a:ext cx="9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GIRO DE CAPITAL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87" name="Text Box 54"/>
            <p:cNvSpPr txBox="1">
              <a:spLocks noChangeArrowheads="1"/>
            </p:cNvSpPr>
            <p:nvPr/>
          </p:nvSpPr>
          <p:spPr bwMode="auto">
            <a:xfrm>
              <a:off x="2174" y="2961"/>
              <a:ext cx="2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1.8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88" name="Text Box 55"/>
            <p:cNvSpPr txBox="1">
              <a:spLocks noChangeArrowheads="1"/>
            </p:cNvSpPr>
            <p:nvPr/>
          </p:nvSpPr>
          <p:spPr bwMode="auto">
            <a:xfrm>
              <a:off x="2787" y="2955"/>
              <a:ext cx="2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2.4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89" name="Text Box 56"/>
            <p:cNvSpPr txBox="1">
              <a:spLocks noChangeArrowheads="1"/>
            </p:cNvSpPr>
            <p:nvPr/>
          </p:nvSpPr>
          <p:spPr bwMode="auto">
            <a:xfrm>
              <a:off x="3312" y="267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s-ES" sz="2400" b="1">
                <a:latin typeface="Arial Narrow" pitchFamily="34" charset="0"/>
              </a:endParaRPr>
            </a:p>
          </p:txBody>
        </p:sp>
        <p:sp>
          <p:nvSpPr>
            <p:cNvPr id="45190" name="Text Box 57"/>
            <p:cNvSpPr txBox="1">
              <a:spLocks noChangeArrowheads="1"/>
            </p:cNvSpPr>
            <p:nvPr/>
          </p:nvSpPr>
          <p:spPr bwMode="auto">
            <a:xfrm>
              <a:off x="518" y="1548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2400">
                  <a:solidFill>
                    <a:srgbClr val="000000"/>
                  </a:solidFill>
                  <a:latin typeface="Arial Black" pitchFamily="34" charset="0"/>
                </a:rPr>
                <a:t>ROI</a:t>
              </a:r>
              <a:endParaRPr lang="es-ES" sz="2400">
                <a:solidFill>
                  <a:srgbClr val="000000"/>
                </a:solidFill>
                <a:latin typeface="Arial Black" pitchFamily="34" charset="0"/>
              </a:endParaRPr>
            </a:p>
          </p:txBody>
        </p:sp>
        <p:sp>
          <p:nvSpPr>
            <p:cNvPr id="45191" name="Text Box 58"/>
            <p:cNvSpPr txBox="1">
              <a:spLocks noChangeArrowheads="1"/>
            </p:cNvSpPr>
            <p:nvPr/>
          </p:nvSpPr>
          <p:spPr bwMode="auto">
            <a:xfrm>
              <a:off x="231" y="1980"/>
              <a:ext cx="56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27.2%</a:t>
              </a:r>
            </a:p>
            <a:p>
              <a:pPr algn="ctr" eaLnBrk="1" hangingPunct="1"/>
              <a:r>
                <a:rPr lang="es-MX" sz="1200" b="1">
                  <a:solidFill>
                    <a:srgbClr val="000000"/>
                  </a:solidFill>
                  <a:latin typeface="Arial Narrow" pitchFamily="34" charset="0"/>
                </a:rPr>
                <a:t>NOSOTROS</a:t>
              </a:r>
              <a:endParaRPr lang="es-ES" sz="12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92" name="Text Box 59"/>
            <p:cNvSpPr txBox="1">
              <a:spLocks noChangeArrowheads="1"/>
            </p:cNvSpPr>
            <p:nvPr/>
          </p:nvSpPr>
          <p:spPr bwMode="auto">
            <a:xfrm>
              <a:off x="816" y="1884"/>
              <a:ext cx="672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34.6%</a:t>
              </a:r>
            </a:p>
            <a:p>
              <a:pPr algn="ctr" eaLnBrk="1" hangingPunct="1"/>
              <a:r>
                <a:rPr lang="es-MX" sz="1200" b="1">
                  <a:solidFill>
                    <a:srgbClr val="000000"/>
                  </a:solidFill>
                  <a:latin typeface="Arial Narrow" pitchFamily="34" charset="0"/>
                </a:rPr>
                <a:t>PROMEDIO DEL </a:t>
              </a:r>
            </a:p>
            <a:p>
              <a:pPr algn="ctr" eaLnBrk="1" hangingPunct="1"/>
              <a:r>
                <a:rPr lang="es-MX" sz="1200" b="1">
                  <a:solidFill>
                    <a:srgbClr val="000000"/>
                  </a:solidFill>
                  <a:latin typeface="Arial Narrow" pitchFamily="34" charset="0"/>
                </a:rPr>
                <a:t>MERCADO</a:t>
              </a:r>
              <a:endParaRPr lang="es-ES" sz="12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93" name="Text Box 60"/>
            <p:cNvSpPr txBox="1">
              <a:spLocks noChangeArrowheads="1"/>
            </p:cNvSpPr>
            <p:nvPr/>
          </p:nvSpPr>
          <p:spPr bwMode="auto">
            <a:xfrm>
              <a:off x="4560" y="3132"/>
              <a:ext cx="1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200" b="1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s-ES" sz="12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194" name="Text Box 61"/>
            <p:cNvSpPr txBox="1">
              <a:spLocks noChangeArrowheads="1"/>
            </p:cNvSpPr>
            <p:nvPr/>
          </p:nvSpPr>
          <p:spPr bwMode="auto">
            <a:xfrm>
              <a:off x="4572" y="2616"/>
              <a:ext cx="1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200" b="1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s-ES" sz="12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195" name="Text Box 62"/>
            <p:cNvSpPr txBox="1">
              <a:spLocks noChangeArrowheads="1"/>
            </p:cNvSpPr>
            <p:nvPr/>
          </p:nvSpPr>
          <p:spPr bwMode="auto">
            <a:xfrm>
              <a:off x="4572" y="1068"/>
              <a:ext cx="1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200" b="1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s-ES" sz="12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196" name="Text Box 63"/>
            <p:cNvSpPr txBox="1">
              <a:spLocks noChangeArrowheads="1"/>
            </p:cNvSpPr>
            <p:nvPr/>
          </p:nvSpPr>
          <p:spPr bwMode="auto">
            <a:xfrm>
              <a:off x="4560" y="1596"/>
              <a:ext cx="1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200" b="1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s-ES" sz="12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197" name="Line 64"/>
            <p:cNvSpPr>
              <a:spLocks noChangeShapeType="1"/>
            </p:cNvSpPr>
            <p:nvPr/>
          </p:nvSpPr>
          <p:spPr bwMode="auto">
            <a:xfrm>
              <a:off x="3180" y="1392"/>
              <a:ext cx="624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98" name="Line 65"/>
            <p:cNvSpPr>
              <a:spLocks noChangeShapeType="1"/>
            </p:cNvSpPr>
            <p:nvPr/>
          </p:nvSpPr>
          <p:spPr bwMode="auto">
            <a:xfrm>
              <a:off x="3552" y="876"/>
              <a:ext cx="0" cy="1056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99" name="Line 66"/>
            <p:cNvSpPr>
              <a:spLocks noChangeShapeType="1"/>
            </p:cNvSpPr>
            <p:nvPr/>
          </p:nvSpPr>
          <p:spPr bwMode="auto">
            <a:xfrm>
              <a:off x="3552" y="876"/>
              <a:ext cx="240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200" name="Line 67"/>
            <p:cNvSpPr>
              <a:spLocks noChangeShapeType="1"/>
            </p:cNvSpPr>
            <p:nvPr/>
          </p:nvSpPr>
          <p:spPr bwMode="auto">
            <a:xfrm>
              <a:off x="3552" y="1932"/>
              <a:ext cx="240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201" name="Line 68"/>
            <p:cNvSpPr>
              <a:spLocks noChangeShapeType="1"/>
            </p:cNvSpPr>
            <p:nvPr/>
          </p:nvSpPr>
          <p:spPr bwMode="auto">
            <a:xfrm>
              <a:off x="1728" y="1404"/>
              <a:ext cx="240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202" name="Line 69"/>
            <p:cNvSpPr>
              <a:spLocks noChangeShapeType="1"/>
            </p:cNvSpPr>
            <p:nvPr/>
          </p:nvSpPr>
          <p:spPr bwMode="auto">
            <a:xfrm>
              <a:off x="1728" y="2964"/>
              <a:ext cx="276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203" name="Line 70"/>
            <p:cNvSpPr>
              <a:spLocks noChangeShapeType="1"/>
            </p:cNvSpPr>
            <p:nvPr/>
          </p:nvSpPr>
          <p:spPr bwMode="auto">
            <a:xfrm>
              <a:off x="3228" y="2976"/>
              <a:ext cx="624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204" name="Line 71"/>
            <p:cNvSpPr>
              <a:spLocks noChangeShapeType="1"/>
            </p:cNvSpPr>
            <p:nvPr/>
          </p:nvSpPr>
          <p:spPr bwMode="auto">
            <a:xfrm>
              <a:off x="3600" y="2460"/>
              <a:ext cx="0" cy="1056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205" name="Line 72"/>
            <p:cNvSpPr>
              <a:spLocks noChangeShapeType="1"/>
            </p:cNvSpPr>
            <p:nvPr/>
          </p:nvSpPr>
          <p:spPr bwMode="auto">
            <a:xfrm>
              <a:off x="3600" y="2460"/>
              <a:ext cx="240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206" name="Line 73"/>
            <p:cNvSpPr>
              <a:spLocks noChangeShapeType="1"/>
            </p:cNvSpPr>
            <p:nvPr/>
          </p:nvSpPr>
          <p:spPr bwMode="auto">
            <a:xfrm>
              <a:off x="3600" y="3516"/>
              <a:ext cx="240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207" name="Line 74"/>
            <p:cNvSpPr>
              <a:spLocks noChangeShapeType="1"/>
            </p:cNvSpPr>
            <p:nvPr/>
          </p:nvSpPr>
          <p:spPr bwMode="auto">
            <a:xfrm>
              <a:off x="1740" y="1416"/>
              <a:ext cx="0" cy="1548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208" name="Line 75"/>
            <p:cNvSpPr>
              <a:spLocks noChangeShapeType="1"/>
            </p:cNvSpPr>
            <p:nvPr/>
          </p:nvSpPr>
          <p:spPr bwMode="auto">
            <a:xfrm flipH="1">
              <a:off x="1440" y="2124"/>
              <a:ext cx="288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209" name="Text Box 76"/>
            <p:cNvSpPr txBox="1">
              <a:spLocks noChangeArrowheads="1"/>
            </p:cNvSpPr>
            <p:nvPr/>
          </p:nvSpPr>
          <p:spPr bwMode="auto">
            <a:xfrm>
              <a:off x="2481" y="1946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s-ES" sz="2400" b="1">
                <a:latin typeface="Times New Roman" pitchFamily="18" charset="0"/>
              </a:endParaRPr>
            </a:p>
          </p:txBody>
        </p:sp>
      </p:grpSp>
      <p:sp>
        <p:nvSpPr>
          <p:cNvPr id="476237" name="Rectangle 77"/>
          <p:cNvSpPr>
            <a:spLocks noChangeArrowheads="1"/>
          </p:cNvSpPr>
          <p:nvPr/>
        </p:nvSpPr>
        <p:spPr bwMode="auto">
          <a:xfrm>
            <a:off x="609600" y="2286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 vs. Mercado</a:t>
            </a:r>
            <a:endParaRPr lang="es-ES_tradnl" sz="36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oup 153"/>
          <p:cNvGrpSpPr>
            <a:grpSpLocks/>
          </p:cNvGrpSpPr>
          <p:nvPr/>
        </p:nvGrpSpPr>
        <p:grpSpPr bwMode="auto">
          <a:xfrm>
            <a:off x="457200" y="1371600"/>
            <a:ext cx="8305800" cy="5124450"/>
            <a:chOff x="192" y="432"/>
            <a:chExt cx="5232" cy="3228"/>
          </a:xfrm>
        </p:grpSpPr>
        <p:sp>
          <p:nvSpPr>
            <p:cNvPr id="45062" name="Rectangle 154"/>
            <p:cNvSpPr>
              <a:spLocks noChangeArrowheads="1"/>
            </p:cNvSpPr>
            <p:nvPr/>
          </p:nvSpPr>
          <p:spPr bwMode="auto">
            <a:xfrm>
              <a:off x="816" y="1836"/>
              <a:ext cx="624" cy="76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5063" name="Rectangle 155"/>
            <p:cNvSpPr>
              <a:spLocks noChangeArrowheads="1"/>
            </p:cNvSpPr>
            <p:nvPr/>
          </p:nvSpPr>
          <p:spPr bwMode="auto">
            <a:xfrm>
              <a:off x="192" y="1836"/>
              <a:ext cx="624" cy="76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5064" name="Rectangle 156"/>
            <p:cNvSpPr>
              <a:spLocks noChangeArrowheads="1"/>
            </p:cNvSpPr>
            <p:nvPr/>
          </p:nvSpPr>
          <p:spPr bwMode="auto">
            <a:xfrm>
              <a:off x="4656" y="1417"/>
              <a:ext cx="768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65" name="Rectangle 157"/>
            <p:cNvSpPr>
              <a:spLocks noChangeArrowheads="1"/>
            </p:cNvSpPr>
            <p:nvPr/>
          </p:nvSpPr>
          <p:spPr bwMode="auto">
            <a:xfrm>
              <a:off x="3888" y="1417"/>
              <a:ext cx="768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66" name="Rectangle 158"/>
            <p:cNvSpPr>
              <a:spLocks noChangeArrowheads="1"/>
            </p:cNvSpPr>
            <p:nvPr/>
          </p:nvSpPr>
          <p:spPr bwMode="auto">
            <a:xfrm>
              <a:off x="3888" y="876"/>
              <a:ext cx="768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67" name="Rectangle 159"/>
            <p:cNvSpPr>
              <a:spLocks noChangeArrowheads="1"/>
            </p:cNvSpPr>
            <p:nvPr/>
          </p:nvSpPr>
          <p:spPr bwMode="auto">
            <a:xfrm>
              <a:off x="4656" y="876"/>
              <a:ext cx="768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68" name="Rectangle 160"/>
            <p:cNvSpPr>
              <a:spLocks noChangeArrowheads="1"/>
            </p:cNvSpPr>
            <p:nvPr/>
          </p:nvSpPr>
          <p:spPr bwMode="auto">
            <a:xfrm>
              <a:off x="4656" y="1920"/>
              <a:ext cx="768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69" name="Rectangle 161"/>
            <p:cNvSpPr>
              <a:spLocks noChangeArrowheads="1"/>
            </p:cNvSpPr>
            <p:nvPr/>
          </p:nvSpPr>
          <p:spPr bwMode="auto">
            <a:xfrm>
              <a:off x="3888" y="1920"/>
              <a:ext cx="768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70" name="Rectangle 162"/>
            <p:cNvSpPr>
              <a:spLocks noChangeArrowheads="1"/>
            </p:cNvSpPr>
            <p:nvPr/>
          </p:nvSpPr>
          <p:spPr bwMode="auto">
            <a:xfrm>
              <a:off x="4656" y="2449"/>
              <a:ext cx="768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71" name="Rectangle 163"/>
            <p:cNvSpPr>
              <a:spLocks noChangeArrowheads="1"/>
            </p:cNvSpPr>
            <p:nvPr/>
          </p:nvSpPr>
          <p:spPr bwMode="auto">
            <a:xfrm>
              <a:off x="3888" y="2449"/>
              <a:ext cx="768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72" name="Rectangle 164"/>
            <p:cNvSpPr>
              <a:spLocks noChangeArrowheads="1"/>
            </p:cNvSpPr>
            <p:nvPr/>
          </p:nvSpPr>
          <p:spPr bwMode="auto">
            <a:xfrm>
              <a:off x="4656" y="2953"/>
              <a:ext cx="768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73" name="Rectangle 165"/>
            <p:cNvSpPr>
              <a:spLocks noChangeArrowheads="1"/>
            </p:cNvSpPr>
            <p:nvPr/>
          </p:nvSpPr>
          <p:spPr bwMode="auto">
            <a:xfrm>
              <a:off x="3888" y="2953"/>
              <a:ext cx="768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74" name="Rectangle 166"/>
            <p:cNvSpPr>
              <a:spLocks noChangeArrowheads="1"/>
            </p:cNvSpPr>
            <p:nvPr/>
          </p:nvSpPr>
          <p:spPr bwMode="auto">
            <a:xfrm>
              <a:off x="4656" y="3468"/>
              <a:ext cx="768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75" name="Rectangle 167"/>
            <p:cNvSpPr>
              <a:spLocks noChangeArrowheads="1"/>
            </p:cNvSpPr>
            <p:nvPr/>
          </p:nvSpPr>
          <p:spPr bwMode="auto">
            <a:xfrm>
              <a:off x="3888" y="3468"/>
              <a:ext cx="768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76" name="Rectangle 168"/>
            <p:cNvSpPr>
              <a:spLocks noChangeArrowheads="1"/>
            </p:cNvSpPr>
            <p:nvPr/>
          </p:nvSpPr>
          <p:spPr bwMode="auto">
            <a:xfrm>
              <a:off x="3888" y="1225"/>
              <a:ext cx="1536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77" name="Rectangle 169"/>
            <p:cNvSpPr>
              <a:spLocks noChangeArrowheads="1"/>
            </p:cNvSpPr>
            <p:nvPr/>
          </p:nvSpPr>
          <p:spPr bwMode="auto">
            <a:xfrm>
              <a:off x="3888" y="684"/>
              <a:ext cx="1536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78" name="Rectangle 170"/>
            <p:cNvSpPr>
              <a:spLocks noChangeArrowheads="1"/>
            </p:cNvSpPr>
            <p:nvPr/>
          </p:nvSpPr>
          <p:spPr bwMode="auto">
            <a:xfrm>
              <a:off x="3888" y="1728"/>
              <a:ext cx="1536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79" name="Rectangle 171"/>
            <p:cNvSpPr>
              <a:spLocks noChangeArrowheads="1"/>
            </p:cNvSpPr>
            <p:nvPr/>
          </p:nvSpPr>
          <p:spPr bwMode="auto">
            <a:xfrm>
              <a:off x="3888" y="2257"/>
              <a:ext cx="1536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80" name="Rectangle 172"/>
            <p:cNvSpPr>
              <a:spLocks noChangeArrowheads="1"/>
            </p:cNvSpPr>
            <p:nvPr/>
          </p:nvSpPr>
          <p:spPr bwMode="auto">
            <a:xfrm>
              <a:off x="3888" y="2761"/>
              <a:ext cx="1536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81" name="Rectangle 173"/>
            <p:cNvSpPr>
              <a:spLocks noChangeArrowheads="1"/>
            </p:cNvSpPr>
            <p:nvPr/>
          </p:nvSpPr>
          <p:spPr bwMode="auto">
            <a:xfrm>
              <a:off x="3888" y="3276"/>
              <a:ext cx="1536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82" name="Rectangle 174"/>
            <p:cNvSpPr>
              <a:spLocks noChangeArrowheads="1"/>
            </p:cNvSpPr>
            <p:nvPr/>
          </p:nvSpPr>
          <p:spPr bwMode="auto">
            <a:xfrm>
              <a:off x="1968" y="1212"/>
              <a:ext cx="1212" cy="1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83" name="Rectangle 175"/>
            <p:cNvSpPr>
              <a:spLocks noChangeArrowheads="1"/>
            </p:cNvSpPr>
            <p:nvPr/>
          </p:nvSpPr>
          <p:spPr bwMode="auto">
            <a:xfrm>
              <a:off x="1968" y="1392"/>
              <a:ext cx="588" cy="1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5084" name="Rectangle 176"/>
            <p:cNvSpPr>
              <a:spLocks noChangeArrowheads="1"/>
            </p:cNvSpPr>
            <p:nvPr/>
          </p:nvSpPr>
          <p:spPr bwMode="auto">
            <a:xfrm>
              <a:off x="2556" y="1392"/>
              <a:ext cx="624" cy="1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5085" name="Rectangle 177"/>
            <p:cNvSpPr>
              <a:spLocks noChangeArrowheads="1"/>
            </p:cNvSpPr>
            <p:nvPr/>
          </p:nvSpPr>
          <p:spPr bwMode="auto">
            <a:xfrm>
              <a:off x="2004" y="2796"/>
              <a:ext cx="1212" cy="1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86" name="Rectangle 178"/>
            <p:cNvSpPr>
              <a:spLocks noChangeArrowheads="1"/>
            </p:cNvSpPr>
            <p:nvPr/>
          </p:nvSpPr>
          <p:spPr bwMode="auto">
            <a:xfrm>
              <a:off x="2004" y="2967"/>
              <a:ext cx="588" cy="1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5087" name="Rectangle 179"/>
            <p:cNvSpPr>
              <a:spLocks noChangeArrowheads="1"/>
            </p:cNvSpPr>
            <p:nvPr/>
          </p:nvSpPr>
          <p:spPr bwMode="auto">
            <a:xfrm>
              <a:off x="2583" y="2967"/>
              <a:ext cx="624" cy="1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5088" name="Rectangle 180"/>
            <p:cNvSpPr>
              <a:spLocks noChangeArrowheads="1"/>
            </p:cNvSpPr>
            <p:nvPr/>
          </p:nvSpPr>
          <p:spPr bwMode="auto">
            <a:xfrm>
              <a:off x="192" y="1548"/>
              <a:ext cx="1248" cy="28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5089" name="Text Box 181"/>
            <p:cNvSpPr txBox="1">
              <a:spLocks noChangeArrowheads="1"/>
            </p:cNvSpPr>
            <p:nvPr/>
          </p:nvSpPr>
          <p:spPr bwMode="auto">
            <a:xfrm>
              <a:off x="1344" y="432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s-ES" sz="1600">
                <a:solidFill>
                  <a:srgbClr val="000000"/>
                </a:solidFill>
                <a:latin typeface="Arial Black" pitchFamily="34" charset="0"/>
              </a:endParaRPr>
            </a:p>
          </p:txBody>
        </p:sp>
        <p:sp>
          <p:nvSpPr>
            <p:cNvPr id="45090" name="Text Box 182"/>
            <p:cNvSpPr txBox="1">
              <a:spLocks noChangeArrowheads="1"/>
            </p:cNvSpPr>
            <p:nvPr/>
          </p:nvSpPr>
          <p:spPr bwMode="auto">
            <a:xfrm>
              <a:off x="4464" y="672"/>
              <a:ext cx="5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GASTOS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091" name="Text Box 183"/>
            <p:cNvSpPr txBox="1">
              <a:spLocks noChangeArrowheads="1"/>
            </p:cNvSpPr>
            <p:nvPr/>
          </p:nvSpPr>
          <p:spPr bwMode="auto">
            <a:xfrm>
              <a:off x="4135" y="875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46.3%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092" name="Text Box 184"/>
            <p:cNvSpPr txBox="1">
              <a:spLocks noChangeArrowheads="1"/>
            </p:cNvSpPr>
            <p:nvPr/>
          </p:nvSpPr>
          <p:spPr bwMode="auto">
            <a:xfrm>
              <a:off x="4951" y="875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53.7%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093" name="Text Box 185"/>
            <p:cNvSpPr txBox="1">
              <a:spLocks noChangeArrowheads="1"/>
            </p:cNvSpPr>
            <p:nvPr/>
          </p:nvSpPr>
          <p:spPr bwMode="auto">
            <a:xfrm>
              <a:off x="3936" y="1212"/>
              <a:ext cx="14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VENTAS Y  ADMINISTRACIÓN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094" name="Text Box 186"/>
            <p:cNvSpPr txBox="1">
              <a:spLocks noChangeArrowheads="1"/>
            </p:cNvSpPr>
            <p:nvPr/>
          </p:nvSpPr>
          <p:spPr bwMode="auto">
            <a:xfrm>
              <a:off x="4135" y="1417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35.0%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095" name="Text Box 187"/>
            <p:cNvSpPr txBox="1">
              <a:spLocks noChangeArrowheads="1"/>
            </p:cNvSpPr>
            <p:nvPr/>
          </p:nvSpPr>
          <p:spPr bwMode="auto">
            <a:xfrm>
              <a:off x="4896" y="1417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26.6%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096" name="Text Box 188"/>
            <p:cNvSpPr txBox="1">
              <a:spLocks noChangeArrowheads="1"/>
            </p:cNvSpPr>
            <p:nvPr/>
          </p:nvSpPr>
          <p:spPr bwMode="auto">
            <a:xfrm>
              <a:off x="4224" y="1715"/>
              <a:ext cx="8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DEPRECIACIÓN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097" name="Text Box 189"/>
            <p:cNvSpPr txBox="1">
              <a:spLocks noChangeArrowheads="1"/>
            </p:cNvSpPr>
            <p:nvPr/>
          </p:nvSpPr>
          <p:spPr bwMode="auto">
            <a:xfrm>
              <a:off x="4176" y="1919"/>
              <a:ext cx="3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3.6%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098" name="Text Box 190"/>
            <p:cNvSpPr txBox="1">
              <a:spLocks noChangeArrowheads="1"/>
            </p:cNvSpPr>
            <p:nvPr/>
          </p:nvSpPr>
          <p:spPr bwMode="auto">
            <a:xfrm>
              <a:off x="4944" y="1919"/>
              <a:ext cx="3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5.4%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099" name="Text Box 191"/>
            <p:cNvSpPr txBox="1">
              <a:spLocks noChangeArrowheads="1"/>
            </p:cNvSpPr>
            <p:nvPr/>
          </p:nvSpPr>
          <p:spPr bwMode="auto">
            <a:xfrm>
              <a:off x="2004" y="1199"/>
              <a:ext cx="112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RETORNO DE VENTAS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00" name="Text Box 192"/>
            <p:cNvSpPr txBox="1">
              <a:spLocks noChangeArrowheads="1"/>
            </p:cNvSpPr>
            <p:nvPr/>
          </p:nvSpPr>
          <p:spPr bwMode="auto">
            <a:xfrm>
              <a:off x="2125" y="1368"/>
              <a:ext cx="4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15.10%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01" name="Text Box 193"/>
            <p:cNvSpPr txBox="1">
              <a:spLocks noChangeArrowheads="1"/>
            </p:cNvSpPr>
            <p:nvPr/>
          </p:nvSpPr>
          <p:spPr bwMode="auto">
            <a:xfrm>
              <a:off x="2677" y="1367"/>
              <a:ext cx="4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14.41%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02" name="Text Box 194"/>
            <p:cNvSpPr txBox="1">
              <a:spLocks noChangeArrowheads="1"/>
            </p:cNvSpPr>
            <p:nvPr/>
          </p:nvSpPr>
          <p:spPr bwMode="auto">
            <a:xfrm>
              <a:off x="3275" y="1131"/>
              <a:ext cx="5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b="1">
                  <a:latin typeface="Arial Narrow" pitchFamily="34" charset="0"/>
                </a:rPr>
                <a:t>= 100% -</a:t>
              </a:r>
              <a:endParaRPr lang="es-ES" b="1">
                <a:latin typeface="Arial Narrow" pitchFamily="34" charset="0"/>
              </a:endParaRPr>
            </a:p>
          </p:txBody>
        </p:sp>
        <p:sp>
          <p:nvSpPr>
            <p:cNvPr id="45103" name="Text Box 195"/>
            <p:cNvSpPr txBox="1">
              <a:spLocks noChangeArrowheads="1"/>
            </p:cNvSpPr>
            <p:nvPr/>
          </p:nvSpPr>
          <p:spPr bwMode="auto">
            <a:xfrm>
              <a:off x="4224" y="2257"/>
              <a:ext cx="7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ACTIVO FISICO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04" name="Text Box 196"/>
            <p:cNvSpPr txBox="1">
              <a:spLocks noChangeArrowheads="1"/>
            </p:cNvSpPr>
            <p:nvPr/>
          </p:nvSpPr>
          <p:spPr bwMode="auto">
            <a:xfrm>
              <a:off x="4155" y="2449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23.5%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05" name="Text Box 197"/>
            <p:cNvSpPr txBox="1">
              <a:spLocks noChangeArrowheads="1"/>
            </p:cNvSpPr>
            <p:nvPr/>
          </p:nvSpPr>
          <p:spPr bwMode="auto">
            <a:xfrm>
              <a:off x="4875" y="2449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15.7%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06" name="Text Box 198"/>
            <p:cNvSpPr txBox="1">
              <a:spLocks noChangeArrowheads="1"/>
            </p:cNvSpPr>
            <p:nvPr/>
          </p:nvSpPr>
          <p:spPr bwMode="auto">
            <a:xfrm>
              <a:off x="4153" y="2761"/>
              <a:ext cx="11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CAPITAL DE  TRABAJO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07" name="Text Box 199"/>
            <p:cNvSpPr txBox="1">
              <a:spLocks noChangeArrowheads="1"/>
            </p:cNvSpPr>
            <p:nvPr/>
          </p:nvSpPr>
          <p:spPr bwMode="auto">
            <a:xfrm>
              <a:off x="4128" y="2953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15.3%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08" name="Text Box 200"/>
            <p:cNvSpPr txBox="1">
              <a:spLocks noChangeArrowheads="1"/>
            </p:cNvSpPr>
            <p:nvPr/>
          </p:nvSpPr>
          <p:spPr bwMode="auto">
            <a:xfrm>
              <a:off x="4855" y="2953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11.6%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09" name="Text Box 201"/>
            <p:cNvSpPr txBox="1">
              <a:spLocks noChangeArrowheads="1"/>
            </p:cNvSpPr>
            <p:nvPr/>
          </p:nvSpPr>
          <p:spPr bwMode="auto">
            <a:xfrm>
              <a:off x="4219" y="3276"/>
              <a:ext cx="8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OTROS ACTIVOS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10" name="Text Box 202"/>
            <p:cNvSpPr txBox="1">
              <a:spLocks noChangeArrowheads="1"/>
            </p:cNvSpPr>
            <p:nvPr/>
          </p:nvSpPr>
          <p:spPr bwMode="auto">
            <a:xfrm>
              <a:off x="4176" y="3467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16.9%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11" name="Text Box 203"/>
            <p:cNvSpPr txBox="1">
              <a:spLocks noChangeArrowheads="1"/>
            </p:cNvSpPr>
            <p:nvPr/>
          </p:nvSpPr>
          <p:spPr bwMode="auto">
            <a:xfrm>
              <a:off x="4752" y="3467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14.5%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12" name="Text Box 204"/>
            <p:cNvSpPr txBox="1">
              <a:spLocks noChangeArrowheads="1"/>
            </p:cNvSpPr>
            <p:nvPr/>
          </p:nvSpPr>
          <p:spPr bwMode="auto">
            <a:xfrm>
              <a:off x="2179" y="2790"/>
              <a:ext cx="9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GIRO DE CAPITAL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13" name="Text Box 205"/>
            <p:cNvSpPr txBox="1">
              <a:spLocks noChangeArrowheads="1"/>
            </p:cNvSpPr>
            <p:nvPr/>
          </p:nvSpPr>
          <p:spPr bwMode="auto">
            <a:xfrm>
              <a:off x="2174" y="2961"/>
              <a:ext cx="2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1.8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14" name="Text Box 206"/>
            <p:cNvSpPr txBox="1">
              <a:spLocks noChangeArrowheads="1"/>
            </p:cNvSpPr>
            <p:nvPr/>
          </p:nvSpPr>
          <p:spPr bwMode="auto">
            <a:xfrm>
              <a:off x="2787" y="2955"/>
              <a:ext cx="2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2.4</a:t>
              </a:r>
              <a:endParaRPr lang="es-ES" sz="14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15" name="Text Box 207"/>
            <p:cNvSpPr txBox="1">
              <a:spLocks noChangeArrowheads="1"/>
            </p:cNvSpPr>
            <p:nvPr/>
          </p:nvSpPr>
          <p:spPr bwMode="auto">
            <a:xfrm>
              <a:off x="3312" y="2717"/>
              <a:ext cx="5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b="1">
                  <a:latin typeface="Arial Narrow" pitchFamily="34" charset="0"/>
                </a:rPr>
                <a:t>= 100% :</a:t>
              </a:r>
              <a:endParaRPr lang="es-ES" b="1">
                <a:latin typeface="Arial Narrow" pitchFamily="34" charset="0"/>
              </a:endParaRPr>
            </a:p>
          </p:txBody>
        </p:sp>
        <p:sp>
          <p:nvSpPr>
            <p:cNvPr id="45116" name="Text Box 208"/>
            <p:cNvSpPr txBox="1">
              <a:spLocks noChangeArrowheads="1"/>
            </p:cNvSpPr>
            <p:nvPr/>
          </p:nvSpPr>
          <p:spPr bwMode="auto">
            <a:xfrm>
              <a:off x="518" y="1548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2400">
                  <a:solidFill>
                    <a:srgbClr val="000000"/>
                  </a:solidFill>
                  <a:latin typeface="Arial Black" pitchFamily="34" charset="0"/>
                </a:rPr>
                <a:t>ROI</a:t>
              </a:r>
              <a:endParaRPr lang="es-ES" sz="2400">
                <a:solidFill>
                  <a:srgbClr val="000000"/>
                </a:solidFill>
                <a:latin typeface="Arial Black" pitchFamily="34" charset="0"/>
              </a:endParaRPr>
            </a:p>
          </p:txBody>
        </p:sp>
        <p:sp>
          <p:nvSpPr>
            <p:cNvPr id="45117" name="Text Box 209"/>
            <p:cNvSpPr txBox="1">
              <a:spLocks noChangeArrowheads="1"/>
            </p:cNvSpPr>
            <p:nvPr/>
          </p:nvSpPr>
          <p:spPr bwMode="auto">
            <a:xfrm>
              <a:off x="231" y="1980"/>
              <a:ext cx="56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27.2%</a:t>
              </a:r>
            </a:p>
            <a:p>
              <a:pPr algn="ctr" eaLnBrk="1" hangingPunct="1"/>
              <a:r>
                <a:rPr lang="es-MX" sz="1200" b="1">
                  <a:solidFill>
                    <a:srgbClr val="000000"/>
                  </a:solidFill>
                  <a:latin typeface="Arial Narrow" pitchFamily="34" charset="0"/>
                </a:rPr>
                <a:t>NOSOTROS</a:t>
              </a:r>
              <a:endParaRPr lang="es-ES" sz="12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18" name="Text Box 210"/>
            <p:cNvSpPr txBox="1">
              <a:spLocks noChangeArrowheads="1"/>
            </p:cNvSpPr>
            <p:nvPr/>
          </p:nvSpPr>
          <p:spPr bwMode="auto">
            <a:xfrm>
              <a:off x="816" y="1884"/>
              <a:ext cx="672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s-MX" sz="1400" b="1">
                  <a:solidFill>
                    <a:srgbClr val="000000"/>
                  </a:solidFill>
                  <a:latin typeface="Arial Narrow" pitchFamily="34" charset="0"/>
                </a:rPr>
                <a:t>34.6%</a:t>
              </a:r>
            </a:p>
            <a:p>
              <a:pPr algn="ctr" eaLnBrk="1" hangingPunct="1"/>
              <a:r>
                <a:rPr lang="es-MX" sz="1200" b="1">
                  <a:solidFill>
                    <a:srgbClr val="000000"/>
                  </a:solidFill>
                  <a:latin typeface="Arial Narrow" pitchFamily="34" charset="0"/>
                </a:rPr>
                <a:t>PROMEDIO DEL </a:t>
              </a:r>
            </a:p>
            <a:p>
              <a:pPr algn="ctr" eaLnBrk="1" hangingPunct="1"/>
              <a:r>
                <a:rPr lang="es-MX" sz="1200" b="1">
                  <a:solidFill>
                    <a:srgbClr val="000000"/>
                  </a:solidFill>
                  <a:latin typeface="Arial Narrow" pitchFamily="34" charset="0"/>
                </a:rPr>
                <a:t>MERCADO</a:t>
              </a:r>
              <a:endParaRPr lang="es-ES" sz="12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45119" name="Text Box 211"/>
            <p:cNvSpPr txBox="1">
              <a:spLocks noChangeArrowheads="1"/>
            </p:cNvSpPr>
            <p:nvPr/>
          </p:nvSpPr>
          <p:spPr bwMode="auto">
            <a:xfrm>
              <a:off x="4560" y="3132"/>
              <a:ext cx="1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200" b="1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s-ES" sz="12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120" name="Text Box 212"/>
            <p:cNvSpPr txBox="1">
              <a:spLocks noChangeArrowheads="1"/>
            </p:cNvSpPr>
            <p:nvPr/>
          </p:nvSpPr>
          <p:spPr bwMode="auto">
            <a:xfrm>
              <a:off x="4572" y="2616"/>
              <a:ext cx="1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200" b="1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s-ES" sz="12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121" name="Text Box 213"/>
            <p:cNvSpPr txBox="1">
              <a:spLocks noChangeArrowheads="1"/>
            </p:cNvSpPr>
            <p:nvPr/>
          </p:nvSpPr>
          <p:spPr bwMode="auto">
            <a:xfrm>
              <a:off x="4572" y="1068"/>
              <a:ext cx="1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200" b="1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s-ES" sz="12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122" name="Text Box 214"/>
            <p:cNvSpPr txBox="1">
              <a:spLocks noChangeArrowheads="1"/>
            </p:cNvSpPr>
            <p:nvPr/>
          </p:nvSpPr>
          <p:spPr bwMode="auto">
            <a:xfrm>
              <a:off x="4560" y="1596"/>
              <a:ext cx="1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sz="1200" b="1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s-ES" sz="12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123" name="Line 215"/>
            <p:cNvSpPr>
              <a:spLocks noChangeShapeType="1"/>
            </p:cNvSpPr>
            <p:nvPr/>
          </p:nvSpPr>
          <p:spPr bwMode="auto">
            <a:xfrm>
              <a:off x="3180" y="1392"/>
              <a:ext cx="624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24" name="Line 216"/>
            <p:cNvSpPr>
              <a:spLocks noChangeShapeType="1"/>
            </p:cNvSpPr>
            <p:nvPr/>
          </p:nvSpPr>
          <p:spPr bwMode="auto">
            <a:xfrm>
              <a:off x="3552" y="876"/>
              <a:ext cx="0" cy="1056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25" name="Line 217"/>
            <p:cNvSpPr>
              <a:spLocks noChangeShapeType="1"/>
            </p:cNvSpPr>
            <p:nvPr/>
          </p:nvSpPr>
          <p:spPr bwMode="auto">
            <a:xfrm>
              <a:off x="3552" y="876"/>
              <a:ext cx="240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26" name="Line 218"/>
            <p:cNvSpPr>
              <a:spLocks noChangeShapeType="1"/>
            </p:cNvSpPr>
            <p:nvPr/>
          </p:nvSpPr>
          <p:spPr bwMode="auto">
            <a:xfrm>
              <a:off x="3552" y="1932"/>
              <a:ext cx="240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27" name="Line 219"/>
            <p:cNvSpPr>
              <a:spLocks noChangeShapeType="1"/>
            </p:cNvSpPr>
            <p:nvPr/>
          </p:nvSpPr>
          <p:spPr bwMode="auto">
            <a:xfrm>
              <a:off x="1728" y="1404"/>
              <a:ext cx="240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28" name="Line 220"/>
            <p:cNvSpPr>
              <a:spLocks noChangeShapeType="1"/>
            </p:cNvSpPr>
            <p:nvPr/>
          </p:nvSpPr>
          <p:spPr bwMode="auto">
            <a:xfrm>
              <a:off x="1728" y="2964"/>
              <a:ext cx="276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29" name="Line 221"/>
            <p:cNvSpPr>
              <a:spLocks noChangeShapeType="1"/>
            </p:cNvSpPr>
            <p:nvPr/>
          </p:nvSpPr>
          <p:spPr bwMode="auto">
            <a:xfrm>
              <a:off x="3228" y="2976"/>
              <a:ext cx="624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30" name="Line 222"/>
            <p:cNvSpPr>
              <a:spLocks noChangeShapeType="1"/>
            </p:cNvSpPr>
            <p:nvPr/>
          </p:nvSpPr>
          <p:spPr bwMode="auto">
            <a:xfrm>
              <a:off x="3600" y="2460"/>
              <a:ext cx="0" cy="1056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31" name="Line 223"/>
            <p:cNvSpPr>
              <a:spLocks noChangeShapeType="1"/>
            </p:cNvSpPr>
            <p:nvPr/>
          </p:nvSpPr>
          <p:spPr bwMode="auto">
            <a:xfrm>
              <a:off x="3600" y="2460"/>
              <a:ext cx="240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32" name="Line 224"/>
            <p:cNvSpPr>
              <a:spLocks noChangeShapeType="1"/>
            </p:cNvSpPr>
            <p:nvPr/>
          </p:nvSpPr>
          <p:spPr bwMode="auto">
            <a:xfrm>
              <a:off x="3600" y="3516"/>
              <a:ext cx="240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33" name="Line 225"/>
            <p:cNvSpPr>
              <a:spLocks noChangeShapeType="1"/>
            </p:cNvSpPr>
            <p:nvPr/>
          </p:nvSpPr>
          <p:spPr bwMode="auto">
            <a:xfrm>
              <a:off x="1740" y="1416"/>
              <a:ext cx="0" cy="1548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34" name="Line 226"/>
            <p:cNvSpPr>
              <a:spLocks noChangeShapeType="1"/>
            </p:cNvSpPr>
            <p:nvPr/>
          </p:nvSpPr>
          <p:spPr bwMode="auto">
            <a:xfrm flipH="1">
              <a:off x="1440" y="2124"/>
              <a:ext cx="288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45135" name="Text Box 227"/>
            <p:cNvSpPr txBox="1">
              <a:spLocks noChangeArrowheads="1"/>
            </p:cNvSpPr>
            <p:nvPr/>
          </p:nvSpPr>
          <p:spPr bwMode="auto">
            <a:xfrm>
              <a:off x="2481" y="1946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s-ES" sz="2400" b="1">
                <a:latin typeface="Times New Roman" pitchFamily="18" charset="0"/>
              </a:endParaRPr>
            </a:p>
          </p:txBody>
        </p:sp>
      </p:grpSp>
      <p:sp useBgFill="1">
        <p:nvSpPr>
          <p:cNvPr id="45061" name="Rectangle 228"/>
          <p:cNvSpPr>
            <a:spLocks noChangeArrowheads="1"/>
          </p:cNvSpPr>
          <p:nvPr/>
        </p:nvSpPr>
        <p:spPr bwMode="auto">
          <a:xfrm>
            <a:off x="3962400" y="4419600"/>
            <a:ext cx="533400" cy="5334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AR" b="1"/>
              <a:t>X</a:t>
            </a:r>
            <a:endParaRPr lang="es-ES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28600" y="4343400"/>
            <a:ext cx="86106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7676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676400" y="1676400"/>
            <a:ext cx="63246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7676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0" y="1752600"/>
            <a:ext cx="7086600" cy="974255"/>
            <a:chOff x="1152" y="768"/>
            <a:chExt cx="4128" cy="681"/>
          </a:xfrm>
        </p:grpSpPr>
        <p:sp>
          <p:nvSpPr>
            <p:cNvPr id="46093" name="Text Box 5"/>
            <p:cNvSpPr txBox="1">
              <a:spLocks noChangeArrowheads="1"/>
            </p:cNvSpPr>
            <p:nvPr/>
          </p:nvSpPr>
          <p:spPr bwMode="auto">
            <a:xfrm>
              <a:off x="1152" y="960"/>
              <a:ext cx="220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s-MX" sz="2400" b="1"/>
                <a:t>   Liquidez         = </a:t>
              </a:r>
              <a:endParaRPr lang="es-AR" sz="2400" b="1"/>
            </a:p>
          </p:txBody>
        </p:sp>
        <p:sp>
          <p:nvSpPr>
            <p:cNvPr id="46094" name="Text Box 6"/>
            <p:cNvSpPr txBox="1">
              <a:spLocks noChangeArrowheads="1"/>
            </p:cNvSpPr>
            <p:nvPr/>
          </p:nvSpPr>
          <p:spPr bwMode="auto">
            <a:xfrm>
              <a:off x="3072" y="768"/>
              <a:ext cx="220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s-MX" sz="2400" b="1"/>
                <a:t>Activo Corriente</a:t>
              </a:r>
              <a:endParaRPr lang="es-AR" sz="2400" b="1"/>
            </a:p>
          </p:txBody>
        </p:sp>
        <p:sp>
          <p:nvSpPr>
            <p:cNvPr id="46095" name="Text Box 7"/>
            <p:cNvSpPr txBox="1">
              <a:spLocks noChangeArrowheads="1"/>
            </p:cNvSpPr>
            <p:nvPr/>
          </p:nvSpPr>
          <p:spPr bwMode="auto">
            <a:xfrm>
              <a:off x="3072" y="1152"/>
              <a:ext cx="220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s-MX" sz="2400" b="1"/>
                <a:t>Pasivo Corriente</a:t>
              </a:r>
              <a:endParaRPr lang="es-AR" sz="2400" b="1"/>
            </a:p>
          </p:txBody>
        </p:sp>
        <p:sp>
          <p:nvSpPr>
            <p:cNvPr id="46096" name="Line 8"/>
            <p:cNvSpPr>
              <a:spLocks noChangeShapeType="1"/>
            </p:cNvSpPr>
            <p:nvPr/>
          </p:nvSpPr>
          <p:spPr bwMode="auto">
            <a:xfrm>
              <a:off x="3072" y="110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77193" name="Text Box 9"/>
          <p:cNvSpPr txBox="1">
            <a:spLocks noChangeArrowheads="1"/>
          </p:cNvSpPr>
          <p:nvPr/>
        </p:nvSpPr>
        <p:spPr bwMode="auto">
          <a:xfrm>
            <a:off x="762000" y="2819400"/>
            <a:ext cx="7696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2400" b="1"/>
              <a:t> M</a:t>
            </a:r>
            <a:r>
              <a:rPr lang="es-MX" sz="2000" b="1"/>
              <a:t>uy alta: no se usan correctamente los activos líquidos, y hay elevado costo financiero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2000" b="1"/>
              <a:t> Muy baja: riesgo de iliquidez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4343400"/>
            <a:ext cx="8991600" cy="1006475"/>
            <a:chOff x="336" y="768"/>
            <a:chExt cx="5088" cy="704"/>
          </a:xfrm>
        </p:grpSpPr>
        <p:sp>
          <p:nvSpPr>
            <p:cNvPr id="46089" name="Text Box 11"/>
            <p:cNvSpPr txBox="1">
              <a:spLocks noChangeArrowheads="1"/>
            </p:cNvSpPr>
            <p:nvPr/>
          </p:nvSpPr>
          <p:spPr bwMode="auto">
            <a:xfrm>
              <a:off x="336" y="960"/>
              <a:ext cx="220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MX" sz="2400" b="1"/>
                <a:t>    Prueba Ácida = </a:t>
              </a:r>
              <a:endParaRPr lang="es-AR" sz="2400" b="1"/>
            </a:p>
          </p:txBody>
        </p:sp>
        <p:sp>
          <p:nvSpPr>
            <p:cNvPr id="46090" name="Text Box 12"/>
            <p:cNvSpPr txBox="1">
              <a:spLocks noChangeArrowheads="1"/>
            </p:cNvSpPr>
            <p:nvPr/>
          </p:nvSpPr>
          <p:spPr bwMode="auto">
            <a:xfrm>
              <a:off x="2016" y="768"/>
              <a:ext cx="340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MX" sz="2400" b="1"/>
                <a:t>       Activo Corriente – Inventarios</a:t>
              </a:r>
              <a:endParaRPr lang="es-AR" sz="2400" b="1"/>
            </a:p>
          </p:txBody>
        </p:sp>
        <p:sp>
          <p:nvSpPr>
            <p:cNvPr id="46091" name="Text Box 13"/>
            <p:cNvSpPr txBox="1">
              <a:spLocks noChangeArrowheads="1"/>
            </p:cNvSpPr>
            <p:nvPr/>
          </p:nvSpPr>
          <p:spPr bwMode="auto">
            <a:xfrm>
              <a:off x="2400" y="1152"/>
              <a:ext cx="264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/>
                <a:t>Pasivo Corriente</a:t>
              </a:r>
              <a:endParaRPr lang="es-AR" sz="2400" b="1"/>
            </a:p>
          </p:txBody>
        </p:sp>
        <p:sp>
          <p:nvSpPr>
            <p:cNvPr id="46092" name="Line 14"/>
            <p:cNvSpPr>
              <a:spLocks noChangeShapeType="1"/>
            </p:cNvSpPr>
            <p:nvPr/>
          </p:nvSpPr>
          <p:spPr bwMode="auto">
            <a:xfrm>
              <a:off x="1945" y="1104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77199" name="Text Box 15"/>
          <p:cNvSpPr txBox="1">
            <a:spLocks noChangeArrowheads="1"/>
          </p:cNvSpPr>
          <p:nvPr/>
        </p:nvSpPr>
        <p:spPr bwMode="auto">
          <a:xfrm>
            <a:off x="838200" y="5638800"/>
            <a:ext cx="76962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MX" sz="2000" b="1"/>
              <a:t>Posibilidad de hacer frente a compromisos perentorios.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MX" sz="2000" b="1"/>
              <a:t>Un ratio = 1 es considerado satisfactorio.</a:t>
            </a:r>
          </a:p>
        </p:txBody>
      </p:sp>
      <p:sp>
        <p:nvSpPr>
          <p:cNvPr id="477200" name="Rectangle 16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Ratios de liquidez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7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7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7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93" grpId="0" build="p" autoUpdateAnimBg="0"/>
      <p:bldP spid="47719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268413" y="4213225"/>
            <a:ext cx="7239000" cy="1143000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765E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838200" y="1905000"/>
            <a:ext cx="7848600" cy="1143000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765E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1989138"/>
            <a:ext cx="8001000" cy="1006475"/>
            <a:chOff x="288" y="691"/>
            <a:chExt cx="5040" cy="634"/>
          </a:xfrm>
        </p:grpSpPr>
        <p:sp>
          <p:nvSpPr>
            <p:cNvPr id="47117" name="Text Box 5"/>
            <p:cNvSpPr txBox="1">
              <a:spLocks noChangeArrowheads="1"/>
            </p:cNvSpPr>
            <p:nvPr/>
          </p:nvSpPr>
          <p:spPr bwMode="auto">
            <a:xfrm>
              <a:off x="288" y="864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MX" sz="2400" b="1"/>
                <a:t>    Margen Bruto   = </a:t>
              </a:r>
              <a:endParaRPr lang="es-AR" sz="2400" b="1"/>
            </a:p>
          </p:txBody>
        </p:sp>
        <p:sp>
          <p:nvSpPr>
            <p:cNvPr id="47118" name="Text Box 6"/>
            <p:cNvSpPr txBox="1">
              <a:spLocks noChangeArrowheads="1"/>
            </p:cNvSpPr>
            <p:nvPr/>
          </p:nvSpPr>
          <p:spPr bwMode="auto">
            <a:xfrm>
              <a:off x="2208" y="691"/>
              <a:ext cx="31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MX" sz="2400" b="1"/>
                <a:t>Ventas Netas – Costo de Ventas</a:t>
              </a:r>
              <a:endParaRPr lang="es-AR" sz="2400" b="1"/>
            </a:p>
          </p:txBody>
        </p:sp>
        <p:sp>
          <p:nvSpPr>
            <p:cNvPr id="47119" name="Text Box 7"/>
            <p:cNvSpPr txBox="1">
              <a:spLocks noChangeArrowheads="1"/>
            </p:cNvSpPr>
            <p:nvPr/>
          </p:nvSpPr>
          <p:spPr bwMode="auto">
            <a:xfrm>
              <a:off x="2256" y="1037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/>
                <a:t>Ventas Netas</a:t>
              </a:r>
              <a:endParaRPr lang="es-AR" sz="2400" b="1"/>
            </a:p>
          </p:txBody>
        </p:sp>
        <p:sp>
          <p:nvSpPr>
            <p:cNvPr id="47120" name="Line 8"/>
            <p:cNvSpPr>
              <a:spLocks noChangeShapeType="1"/>
            </p:cNvSpPr>
            <p:nvPr/>
          </p:nvSpPr>
          <p:spPr bwMode="auto">
            <a:xfrm>
              <a:off x="2208" y="994"/>
              <a:ext cx="3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78217" name="Text Box 9"/>
          <p:cNvSpPr txBox="1">
            <a:spLocks noChangeArrowheads="1"/>
          </p:cNvSpPr>
          <p:nvPr/>
        </p:nvSpPr>
        <p:spPr bwMode="auto">
          <a:xfrm>
            <a:off x="838200" y="5486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sz="2000" b="1"/>
              <a:t>Eficiencia del control de costos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187450" y="4292600"/>
            <a:ext cx="7086600" cy="1006475"/>
            <a:chOff x="528" y="691"/>
            <a:chExt cx="4464" cy="634"/>
          </a:xfrm>
        </p:grpSpPr>
        <p:sp>
          <p:nvSpPr>
            <p:cNvPr id="47113" name="Text Box 11"/>
            <p:cNvSpPr txBox="1">
              <a:spLocks noChangeArrowheads="1"/>
            </p:cNvSpPr>
            <p:nvPr/>
          </p:nvSpPr>
          <p:spPr bwMode="auto">
            <a:xfrm>
              <a:off x="528" y="864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MX" sz="2400" b="1"/>
                <a:t>    Margen Neto = </a:t>
              </a:r>
              <a:endParaRPr lang="es-AR" sz="2400" b="1"/>
            </a:p>
          </p:txBody>
        </p:sp>
        <p:sp>
          <p:nvSpPr>
            <p:cNvPr id="47114" name="Text Box 12"/>
            <p:cNvSpPr txBox="1">
              <a:spLocks noChangeArrowheads="1"/>
            </p:cNvSpPr>
            <p:nvPr/>
          </p:nvSpPr>
          <p:spPr bwMode="auto">
            <a:xfrm>
              <a:off x="2208" y="691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/>
                <a:t>Ganancia Neta</a:t>
              </a:r>
              <a:endParaRPr lang="es-AR" sz="2400" b="1"/>
            </a:p>
          </p:txBody>
        </p:sp>
        <p:sp>
          <p:nvSpPr>
            <p:cNvPr id="47115" name="Text Box 13"/>
            <p:cNvSpPr txBox="1">
              <a:spLocks noChangeArrowheads="1"/>
            </p:cNvSpPr>
            <p:nvPr/>
          </p:nvSpPr>
          <p:spPr bwMode="auto">
            <a:xfrm>
              <a:off x="2256" y="1037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/>
                <a:t>Ventas Netas</a:t>
              </a:r>
              <a:endParaRPr lang="es-AR" sz="2400" b="1"/>
            </a:p>
          </p:txBody>
        </p:sp>
        <p:sp>
          <p:nvSpPr>
            <p:cNvPr id="47116" name="Line 14"/>
            <p:cNvSpPr>
              <a:spLocks noChangeShapeType="1"/>
            </p:cNvSpPr>
            <p:nvPr/>
          </p:nvSpPr>
          <p:spPr bwMode="auto">
            <a:xfrm>
              <a:off x="2208" y="994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78223" name="Text Box 15"/>
          <p:cNvSpPr txBox="1">
            <a:spLocks noChangeArrowheads="1"/>
          </p:cNvSpPr>
          <p:nvPr/>
        </p:nvSpPr>
        <p:spPr bwMode="auto">
          <a:xfrm>
            <a:off x="914400" y="3200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sz="2000" b="1"/>
              <a:t>Efectividad del Marketing </a:t>
            </a:r>
          </a:p>
        </p:txBody>
      </p:sp>
      <p:sp>
        <p:nvSpPr>
          <p:cNvPr id="478224" name="Rectangle 16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Ratios de rentabilidad (1)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7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47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7" grpId="0" autoUpdateAnimBg="0"/>
      <p:bldP spid="47822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914400" y="5105400"/>
            <a:ext cx="7467600" cy="1066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743200" y="3225800"/>
            <a:ext cx="4191000" cy="1066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971800" y="1641475"/>
            <a:ext cx="3733800" cy="1066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43200" y="1658938"/>
            <a:ext cx="4038600" cy="1049337"/>
            <a:chOff x="1536" y="691"/>
            <a:chExt cx="2544" cy="614"/>
          </a:xfrm>
        </p:grpSpPr>
        <p:sp>
          <p:nvSpPr>
            <p:cNvPr id="48148" name="Text Box 6"/>
            <p:cNvSpPr txBox="1">
              <a:spLocks noChangeArrowheads="1"/>
            </p:cNvSpPr>
            <p:nvPr/>
          </p:nvSpPr>
          <p:spPr bwMode="auto">
            <a:xfrm>
              <a:off x="1536" y="864"/>
              <a:ext cx="2208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MX" sz="2400" b="1"/>
                <a:t>    ROI = </a:t>
              </a:r>
              <a:endParaRPr lang="es-AR" sz="2400" b="1"/>
            </a:p>
          </p:txBody>
        </p:sp>
        <p:sp>
          <p:nvSpPr>
            <p:cNvPr id="48149" name="Text Box 7"/>
            <p:cNvSpPr txBox="1">
              <a:spLocks noChangeArrowheads="1"/>
            </p:cNvSpPr>
            <p:nvPr/>
          </p:nvSpPr>
          <p:spPr bwMode="auto">
            <a:xfrm>
              <a:off x="2256" y="691"/>
              <a:ext cx="1824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/>
                <a:t>Ganancia Neta</a:t>
              </a:r>
              <a:endParaRPr lang="es-AR" sz="2400" b="1"/>
            </a:p>
          </p:txBody>
        </p:sp>
        <p:sp>
          <p:nvSpPr>
            <p:cNvPr id="48150" name="Text Box 8"/>
            <p:cNvSpPr txBox="1">
              <a:spLocks noChangeArrowheads="1"/>
            </p:cNvSpPr>
            <p:nvPr/>
          </p:nvSpPr>
          <p:spPr bwMode="auto">
            <a:xfrm>
              <a:off x="2304" y="1037"/>
              <a:ext cx="172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/>
                <a:t>Activo Total</a:t>
              </a:r>
              <a:endParaRPr lang="es-AR" sz="2400" b="1"/>
            </a:p>
          </p:txBody>
        </p:sp>
        <p:sp>
          <p:nvSpPr>
            <p:cNvPr id="48151" name="Line 9"/>
            <p:cNvSpPr>
              <a:spLocks noChangeShapeType="1"/>
            </p:cNvSpPr>
            <p:nvPr/>
          </p:nvSpPr>
          <p:spPr bwMode="auto">
            <a:xfrm>
              <a:off x="2400" y="994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79242" name="Text Box 10"/>
          <p:cNvSpPr txBox="1">
            <a:spLocks noChangeArrowheads="1"/>
          </p:cNvSpPr>
          <p:nvPr/>
        </p:nvSpPr>
        <p:spPr bwMode="auto">
          <a:xfrm>
            <a:off x="457200" y="26670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sz="2000" b="1"/>
              <a:t>Eficiencia en el uso de activos.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362200" y="3213100"/>
            <a:ext cx="5257800" cy="1006475"/>
            <a:chOff x="1440" y="691"/>
            <a:chExt cx="3312" cy="634"/>
          </a:xfrm>
        </p:grpSpPr>
        <p:sp>
          <p:nvSpPr>
            <p:cNvPr id="48144" name="Text Box 12"/>
            <p:cNvSpPr txBox="1">
              <a:spLocks noChangeArrowheads="1"/>
            </p:cNvSpPr>
            <p:nvPr/>
          </p:nvSpPr>
          <p:spPr bwMode="auto">
            <a:xfrm>
              <a:off x="1440" y="864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MX" sz="2400" b="1" dirty="0">
                  <a:solidFill>
                    <a:schemeClr val="bg2"/>
                  </a:solidFill>
                </a:rPr>
                <a:t>    </a:t>
              </a:r>
              <a:r>
                <a:rPr lang="es-MX" sz="2400" b="1" dirty="0"/>
                <a:t>ROE =</a:t>
              </a:r>
              <a:r>
                <a:rPr lang="es-MX" sz="2400" b="1" dirty="0">
                  <a:solidFill>
                    <a:schemeClr val="bg2"/>
                  </a:solidFill>
                </a:rPr>
                <a:t> </a:t>
              </a:r>
              <a:endParaRPr lang="es-AR" sz="2400" b="1" dirty="0">
                <a:solidFill>
                  <a:schemeClr val="bg2"/>
                </a:solidFill>
              </a:endParaRPr>
            </a:p>
          </p:txBody>
        </p:sp>
        <p:sp>
          <p:nvSpPr>
            <p:cNvPr id="48145" name="Text Box 13"/>
            <p:cNvSpPr txBox="1">
              <a:spLocks noChangeArrowheads="1"/>
            </p:cNvSpPr>
            <p:nvPr/>
          </p:nvSpPr>
          <p:spPr bwMode="auto">
            <a:xfrm>
              <a:off x="1968" y="691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 dirty="0"/>
                <a:t>Ganancia Neta</a:t>
              </a:r>
              <a:endParaRPr lang="es-AR" sz="2400" b="1" dirty="0"/>
            </a:p>
          </p:txBody>
        </p:sp>
        <p:sp>
          <p:nvSpPr>
            <p:cNvPr id="48146" name="Text Box 14"/>
            <p:cNvSpPr txBox="1">
              <a:spLocks noChangeArrowheads="1"/>
            </p:cNvSpPr>
            <p:nvPr/>
          </p:nvSpPr>
          <p:spPr bwMode="auto">
            <a:xfrm>
              <a:off x="2016" y="1037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 dirty="0"/>
                <a:t>Patrimonio</a:t>
              </a:r>
              <a:endParaRPr lang="es-AR" sz="2400" b="1" dirty="0"/>
            </a:p>
          </p:txBody>
        </p:sp>
        <p:sp>
          <p:nvSpPr>
            <p:cNvPr id="48147" name="Line 15"/>
            <p:cNvSpPr>
              <a:spLocks noChangeShapeType="1"/>
            </p:cNvSpPr>
            <p:nvPr/>
          </p:nvSpPr>
          <p:spPr bwMode="auto">
            <a:xfrm>
              <a:off x="2448" y="994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79248" name="Text Box 16"/>
          <p:cNvSpPr txBox="1">
            <a:spLocks noChangeArrowheads="1"/>
          </p:cNvSpPr>
          <p:nvPr/>
        </p:nvSpPr>
        <p:spPr bwMode="auto">
          <a:xfrm>
            <a:off x="990600" y="4343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sz="2000" b="1"/>
              <a:t>Performance y potencial de crecimiento.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990600" y="5105400"/>
            <a:ext cx="7620000" cy="1006475"/>
            <a:chOff x="624" y="907"/>
            <a:chExt cx="4800" cy="634"/>
          </a:xfrm>
        </p:grpSpPr>
        <p:sp>
          <p:nvSpPr>
            <p:cNvPr id="48140" name="Text Box 18"/>
            <p:cNvSpPr txBox="1">
              <a:spLocks noChangeArrowheads="1"/>
            </p:cNvSpPr>
            <p:nvPr/>
          </p:nvSpPr>
          <p:spPr bwMode="auto">
            <a:xfrm>
              <a:off x="624" y="1080"/>
              <a:ext cx="23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MX" sz="2400" b="1"/>
                <a:t>Ganancia por Acción  = </a:t>
              </a:r>
              <a:endParaRPr lang="es-AR" sz="2400" b="1"/>
            </a:p>
          </p:txBody>
        </p:sp>
        <p:sp>
          <p:nvSpPr>
            <p:cNvPr id="48141" name="Text Box 19"/>
            <p:cNvSpPr txBox="1">
              <a:spLocks noChangeArrowheads="1"/>
            </p:cNvSpPr>
            <p:nvPr/>
          </p:nvSpPr>
          <p:spPr bwMode="auto">
            <a:xfrm>
              <a:off x="2640" y="907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/>
                <a:t>Ganancia Neta</a:t>
              </a:r>
              <a:endParaRPr lang="es-AR" sz="2400" b="1"/>
            </a:p>
          </p:txBody>
        </p:sp>
        <p:sp>
          <p:nvSpPr>
            <p:cNvPr id="48142" name="Text Box 20"/>
            <p:cNvSpPr txBox="1">
              <a:spLocks noChangeArrowheads="1"/>
            </p:cNvSpPr>
            <p:nvPr/>
          </p:nvSpPr>
          <p:spPr bwMode="auto">
            <a:xfrm>
              <a:off x="2688" y="1253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/>
                <a:t>Número de Acciones</a:t>
              </a:r>
              <a:endParaRPr lang="es-AR" sz="2400" b="1"/>
            </a:p>
          </p:txBody>
        </p:sp>
        <p:sp>
          <p:nvSpPr>
            <p:cNvPr id="48143" name="Line 21"/>
            <p:cNvSpPr>
              <a:spLocks noChangeShapeType="1"/>
            </p:cNvSpPr>
            <p:nvPr/>
          </p:nvSpPr>
          <p:spPr bwMode="auto">
            <a:xfrm>
              <a:off x="2976" y="121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79254" name="Text Box 22"/>
          <p:cNvSpPr txBox="1">
            <a:spLocks noChangeArrowheads="1"/>
          </p:cNvSpPr>
          <p:nvPr/>
        </p:nvSpPr>
        <p:spPr bwMode="auto">
          <a:xfrm>
            <a:off x="990600" y="6248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sz="2000" b="1"/>
              <a:t>Cuánto ganó cada acción en el período.</a:t>
            </a:r>
          </a:p>
        </p:txBody>
      </p:sp>
      <p:sp>
        <p:nvSpPr>
          <p:cNvPr id="479255" name="Rectangle 23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Ratios de Rentabilidad (2)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7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47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1" dur="500"/>
                                        <p:tgtEl>
                                          <p:spTgt spid="47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42" grpId="0" autoUpdateAnimBg="0"/>
      <p:bldP spid="479248" grpId="0" autoUpdateAnimBg="0"/>
      <p:bldP spid="47925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539750" y="3886200"/>
            <a:ext cx="8208963" cy="14478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533400" y="2286000"/>
            <a:ext cx="8229600" cy="11430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349500"/>
            <a:ext cx="7696200" cy="1006475"/>
            <a:chOff x="384" y="691"/>
            <a:chExt cx="4848" cy="634"/>
          </a:xfrm>
        </p:grpSpPr>
        <p:sp>
          <p:nvSpPr>
            <p:cNvPr id="480261" name="Text Box 5"/>
            <p:cNvSpPr txBox="1">
              <a:spLocks noChangeArrowheads="1"/>
            </p:cNvSpPr>
            <p:nvPr/>
          </p:nvSpPr>
          <p:spPr bwMode="auto">
            <a:xfrm>
              <a:off x="384" y="864"/>
              <a:ext cx="30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s-MX" sz="2400" b="1" dirty="0"/>
                <a:t>Relación Deuda/Patrimonio  = </a:t>
              </a:r>
              <a:endParaRPr lang="es-AR" sz="2400" b="1" dirty="0"/>
            </a:p>
          </p:txBody>
        </p:sp>
        <p:sp>
          <p:nvSpPr>
            <p:cNvPr id="480262" name="Text Box 6"/>
            <p:cNvSpPr txBox="1">
              <a:spLocks noChangeArrowheads="1"/>
            </p:cNvSpPr>
            <p:nvPr/>
          </p:nvSpPr>
          <p:spPr bwMode="auto">
            <a:xfrm>
              <a:off x="3258" y="691"/>
              <a:ext cx="19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MX" sz="2400" b="1"/>
                <a:t>Deuda a largo Plazo</a:t>
              </a:r>
              <a:endParaRPr lang="es-AR" sz="2400" b="1"/>
            </a:p>
          </p:txBody>
        </p:sp>
        <p:sp>
          <p:nvSpPr>
            <p:cNvPr id="480263" name="Text Box 7"/>
            <p:cNvSpPr txBox="1">
              <a:spLocks noChangeArrowheads="1"/>
            </p:cNvSpPr>
            <p:nvPr/>
          </p:nvSpPr>
          <p:spPr bwMode="auto">
            <a:xfrm>
              <a:off x="3306" y="1037"/>
              <a:ext cx="18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MX" sz="2400" b="1"/>
                <a:t>Patrimonio</a:t>
              </a:r>
              <a:endParaRPr lang="es-AR" sz="2400" b="1"/>
            </a:p>
          </p:txBody>
        </p:sp>
        <p:sp>
          <p:nvSpPr>
            <p:cNvPr id="49168" name="Line 8"/>
            <p:cNvSpPr>
              <a:spLocks noChangeShapeType="1"/>
            </p:cNvSpPr>
            <p:nvPr/>
          </p:nvSpPr>
          <p:spPr bwMode="auto">
            <a:xfrm>
              <a:off x="3312" y="99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80265" name="Text Box 9"/>
          <p:cNvSpPr txBox="1">
            <a:spLocks noChangeArrowheads="1"/>
          </p:cNvSpPr>
          <p:nvPr/>
        </p:nvSpPr>
        <p:spPr bwMode="auto">
          <a:xfrm>
            <a:off x="723900" y="34290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2000" b="1"/>
              <a:t>Grado de apalancamiento.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-180975" y="3860800"/>
            <a:ext cx="8763000" cy="1403350"/>
            <a:chOff x="0" y="605"/>
            <a:chExt cx="5520" cy="884"/>
          </a:xfrm>
        </p:grpSpPr>
        <p:sp>
          <p:nvSpPr>
            <p:cNvPr id="480267" name="Text Box 11"/>
            <p:cNvSpPr txBox="1">
              <a:spLocks noChangeArrowheads="1"/>
            </p:cNvSpPr>
            <p:nvPr/>
          </p:nvSpPr>
          <p:spPr bwMode="auto">
            <a:xfrm>
              <a:off x="0" y="985"/>
              <a:ext cx="28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s-MX" sz="2400" b="1" dirty="0"/>
                <a:t>          Cobertura de Deuda = </a:t>
              </a:r>
              <a:endParaRPr lang="es-AR" sz="2400" b="1" dirty="0"/>
            </a:p>
          </p:txBody>
        </p:sp>
        <p:sp>
          <p:nvSpPr>
            <p:cNvPr id="480268" name="Text Box 12"/>
            <p:cNvSpPr txBox="1">
              <a:spLocks noChangeArrowheads="1"/>
            </p:cNvSpPr>
            <p:nvPr/>
          </p:nvSpPr>
          <p:spPr bwMode="auto">
            <a:xfrm>
              <a:off x="2736" y="605"/>
              <a:ext cx="2784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MX" sz="2400" b="1" dirty="0"/>
                <a:t>EBIT </a:t>
              </a:r>
              <a:r>
                <a:rPr lang="es-MX" b="1" dirty="0"/>
                <a:t>(Ganancia Antes de Intereses e Impuestos)</a:t>
              </a:r>
              <a:endParaRPr lang="es-AR" b="1" dirty="0"/>
            </a:p>
          </p:txBody>
        </p:sp>
        <p:sp>
          <p:nvSpPr>
            <p:cNvPr id="480269" name="Text Box 13"/>
            <p:cNvSpPr txBox="1">
              <a:spLocks noChangeArrowheads="1"/>
            </p:cNvSpPr>
            <p:nvPr/>
          </p:nvSpPr>
          <p:spPr bwMode="auto">
            <a:xfrm>
              <a:off x="2784" y="1201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MX" sz="2400" b="1" dirty="0"/>
                <a:t>Intereses Pagados</a:t>
              </a:r>
              <a:endParaRPr lang="es-AR" sz="2400" b="1" dirty="0"/>
            </a:p>
          </p:txBody>
        </p:sp>
        <p:sp>
          <p:nvSpPr>
            <p:cNvPr id="49164" name="Line 14"/>
            <p:cNvSpPr>
              <a:spLocks noChangeShapeType="1"/>
            </p:cNvSpPr>
            <p:nvPr/>
          </p:nvSpPr>
          <p:spPr bwMode="auto">
            <a:xfrm>
              <a:off x="2736" y="1114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80271" name="Text Box 15"/>
          <p:cNvSpPr txBox="1">
            <a:spLocks noChangeArrowheads="1"/>
          </p:cNvSpPr>
          <p:nvPr/>
        </p:nvSpPr>
        <p:spPr bwMode="auto">
          <a:xfrm>
            <a:off x="762000" y="54102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2000" b="1"/>
              <a:t>Capacidad para afrontar carga financiera.</a:t>
            </a:r>
          </a:p>
        </p:txBody>
      </p:sp>
      <p:sp>
        <p:nvSpPr>
          <p:cNvPr id="480272" name="Rectangle 16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Ratios de palanca (</a:t>
            </a:r>
            <a:r>
              <a:rPr lang="es-ES_tradnl" sz="3600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leverage</a:t>
            </a: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48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8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65" grpId="0" autoUpdateAnimBg="0"/>
      <p:bldP spid="48027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11188" y="4419600"/>
            <a:ext cx="8281987" cy="129540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1283" name="Rectangle 3"/>
          <p:cNvSpPr>
            <a:spLocks noChangeArrowheads="1"/>
          </p:cNvSpPr>
          <p:nvPr/>
        </p:nvSpPr>
        <p:spPr bwMode="auto">
          <a:xfrm>
            <a:off x="611188" y="2205038"/>
            <a:ext cx="8250237" cy="129540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276475"/>
            <a:ext cx="8763000" cy="1143000"/>
            <a:chOff x="0" y="648"/>
            <a:chExt cx="5520" cy="720"/>
          </a:xfrm>
        </p:grpSpPr>
        <p:sp>
          <p:nvSpPr>
            <p:cNvPr id="481285" name="Text Box 5"/>
            <p:cNvSpPr txBox="1">
              <a:spLocks noChangeArrowheads="1"/>
            </p:cNvSpPr>
            <p:nvPr/>
          </p:nvSpPr>
          <p:spPr bwMode="auto">
            <a:xfrm>
              <a:off x="0" y="864"/>
              <a:ext cx="28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s-MX" sz="2400" b="1"/>
                <a:t>         </a:t>
              </a:r>
              <a:r>
                <a:rPr lang="es-MX" sz="2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Giro de Activos Fijos = </a:t>
              </a:r>
              <a:endParaRPr lang="es-AR" sz="24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286" name="Text Box 6"/>
            <p:cNvSpPr txBox="1">
              <a:spLocks noChangeArrowheads="1"/>
            </p:cNvSpPr>
            <p:nvPr/>
          </p:nvSpPr>
          <p:spPr bwMode="auto">
            <a:xfrm>
              <a:off x="2736" y="648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MX" sz="2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Ventas Netas</a:t>
              </a:r>
              <a:endParaRPr lang="es-AR" sz="24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287" name="Text Box 7"/>
            <p:cNvSpPr txBox="1">
              <a:spLocks noChangeArrowheads="1"/>
            </p:cNvSpPr>
            <p:nvPr/>
          </p:nvSpPr>
          <p:spPr bwMode="auto">
            <a:xfrm>
              <a:off x="2784" y="1080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MX" sz="2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Activos Fijos</a:t>
              </a:r>
              <a:endParaRPr lang="es-AR" sz="24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0192" name="Line 8"/>
            <p:cNvSpPr>
              <a:spLocks noChangeShapeType="1"/>
            </p:cNvSpPr>
            <p:nvPr/>
          </p:nvSpPr>
          <p:spPr bwMode="auto">
            <a:xfrm>
              <a:off x="2736" y="994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81289" name="Text Box 9"/>
          <p:cNvSpPr txBox="1">
            <a:spLocks noChangeArrowheads="1"/>
          </p:cNvSpPr>
          <p:nvPr/>
        </p:nvSpPr>
        <p:spPr bwMode="auto">
          <a:xfrm>
            <a:off x="250825" y="3573463"/>
            <a:ext cx="868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Eficiencia en la utilización de los activos fijos.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066800" y="4495800"/>
            <a:ext cx="7239000" cy="1143000"/>
            <a:chOff x="816" y="648"/>
            <a:chExt cx="4560" cy="720"/>
          </a:xfrm>
        </p:grpSpPr>
        <p:sp>
          <p:nvSpPr>
            <p:cNvPr id="481291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8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s-MX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Giro de Inventarios = </a:t>
              </a:r>
              <a:endParaRPr lang="es-A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1292" name="Text Box 12"/>
            <p:cNvSpPr txBox="1">
              <a:spLocks noChangeArrowheads="1"/>
            </p:cNvSpPr>
            <p:nvPr/>
          </p:nvSpPr>
          <p:spPr bwMode="auto">
            <a:xfrm>
              <a:off x="2592" y="648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MX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Ventas Netas</a:t>
              </a:r>
              <a:endParaRPr lang="es-A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1293" name="Text Box 13"/>
            <p:cNvSpPr txBox="1">
              <a:spLocks noChangeArrowheads="1"/>
            </p:cNvSpPr>
            <p:nvPr/>
          </p:nvSpPr>
          <p:spPr bwMode="auto">
            <a:xfrm>
              <a:off x="2640" y="1080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MX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Inventarios</a:t>
              </a:r>
              <a:endParaRPr lang="es-A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188" name="Line 14"/>
            <p:cNvSpPr>
              <a:spLocks noChangeShapeType="1"/>
            </p:cNvSpPr>
            <p:nvPr/>
          </p:nvSpPr>
          <p:spPr bwMode="auto">
            <a:xfrm>
              <a:off x="3120" y="994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81295" name="Text Box 15"/>
          <p:cNvSpPr txBox="1">
            <a:spLocks noChangeArrowheads="1"/>
          </p:cNvSpPr>
          <p:nvPr/>
        </p:nvSpPr>
        <p:spPr bwMode="auto">
          <a:xfrm>
            <a:off x="381000" y="57150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Eficiencia en la utilización de inventarios.  </a:t>
            </a:r>
          </a:p>
        </p:txBody>
      </p:sp>
      <p:sp>
        <p:nvSpPr>
          <p:cNvPr id="481296" name="Rectangle 16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Ratios de actividad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500"/>
                                        <p:tgtEl>
                                          <p:spTgt spid="48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9" grpId="0" autoUpdateAnimBg="0"/>
      <p:bldP spid="48129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4343400"/>
            <a:ext cx="8640763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04800" y="1905000"/>
            <a:ext cx="86106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4419600"/>
            <a:ext cx="9144000" cy="1143000"/>
            <a:chOff x="48" y="648"/>
            <a:chExt cx="5760" cy="720"/>
          </a:xfrm>
        </p:grpSpPr>
        <p:sp>
          <p:nvSpPr>
            <p:cNvPr id="51213" name="Text Box 5"/>
            <p:cNvSpPr txBox="1">
              <a:spLocks noChangeArrowheads="1"/>
            </p:cNvSpPr>
            <p:nvPr/>
          </p:nvSpPr>
          <p:spPr bwMode="auto">
            <a:xfrm>
              <a:off x="48" y="864"/>
              <a:ext cx="33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MX" sz="2400" b="1"/>
                <a:t>                   Días de Cobranza = </a:t>
              </a:r>
              <a:endParaRPr lang="es-AR" sz="2400" b="1"/>
            </a:p>
          </p:txBody>
        </p:sp>
        <p:sp>
          <p:nvSpPr>
            <p:cNvPr id="51214" name="Text Box 6"/>
            <p:cNvSpPr txBox="1">
              <a:spLocks noChangeArrowheads="1"/>
            </p:cNvSpPr>
            <p:nvPr/>
          </p:nvSpPr>
          <p:spPr bwMode="auto">
            <a:xfrm>
              <a:off x="3024" y="648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/>
                <a:t>360</a:t>
              </a:r>
              <a:endParaRPr lang="es-AR" sz="2400" b="1"/>
            </a:p>
          </p:txBody>
        </p:sp>
        <p:sp>
          <p:nvSpPr>
            <p:cNvPr id="51215" name="Text Box 7"/>
            <p:cNvSpPr txBox="1">
              <a:spLocks noChangeArrowheads="1"/>
            </p:cNvSpPr>
            <p:nvPr/>
          </p:nvSpPr>
          <p:spPr bwMode="auto">
            <a:xfrm>
              <a:off x="3072" y="1080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/>
                <a:t>Giro de Cuentas a Cobrar</a:t>
              </a:r>
              <a:endParaRPr lang="es-AR" sz="2400" b="1"/>
            </a:p>
          </p:txBody>
        </p:sp>
        <p:sp>
          <p:nvSpPr>
            <p:cNvPr id="51216" name="Line 8"/>
            <p:cNvSpPr>
              <a:spLocks noChangeShapeType="1"/>
            </p:cNvSpPr>
            <p:nvPr/>
          </p:nvSpPr>
          <p:spPr bwMode="auto">
            <a:xfrm>
              <a:off x="3216" y="99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82313" name="Text Box 9"/>
          <p:cNvSpPr txBox="1">
            <a:spLocks noChangeArrowheads="1"/>
          </p:cNvSpPr>
          <p:nvPr/>
        </p:nvSpPr>
        <p:spPr bwMode="auto">
          <a:xfrm>
            <a:off x="971550" y="573405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sz="2000" b="1"/>
              <a:t>Demora (en días) en el cobro de los créditos por ventas.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1905000"/>
            <a:ext cx="8763000" cy="1143000"/>
            <a:chOff x="0" y="648"/>
            <a:chExt cx="5520" cy="720"/>
          </a:xfrm>
        </p:grpSpPr>
        <p:sp>
          <p:nvSpPr>
            <p:cNvPr id="51209" name="Text Box 11"/>
            <p:cNvSpPr txBox="1">
              <a:spLocks noChangeArrowheads="1"/>
            </p:cNvSpPr>
            <p:nvPr/>
          </p:nvSpPr>
          <p:spPr bwMode="auto">
            <a:xfrm>
              <a:off x="0" y="864"/>
              <a:ext cx="28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MX" sz="2400" b="1"/>
                <a:t>    Giro de Cuentas a Cobrar = </a:t>
              </a:r>
              <a:endParaRPr lang="es-AR" sz="2400" b="1"/>
            </a:p>
          </p:txBody>
        </p:sp>
        <p:sp>
          <p:nvSpPr>
            <p:cNvPr id="51210" name="Text Box 12"/>
            <p:cNvSpPr txBox="1">
              <a:spLocks noChangeArrowheads="1"/>
            </p:cNvSpPr>
            <p:nvPr/>
          </p:nvSpPr>
          <p:spPr bwMode="auto">
            <a:xfrm>
              <a:off x="2736" y="648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/>
                <a:t>Ventas Netas</a:t>
              </a:r>
              <a:endParaRPr lang="es-AR" sz="2400" b="1"/>
            </a:p>
          </p:txBody>
        </p:sp>
        <p:sp>
          <p:nvSpPr>
            <p:cNvPr id="51211" name="Text Box 13"/>
            <p:cNvSpPr txBox="1">
              <a:spLocks noChangeArrowheads="1"/>
            </p:cNvSpPr>
            <p:nvPr/>
          </p:nvSpPr>
          <p:spPr bwMode="auto">
            <a:xfrm>
              <a:off x="2784" y="1080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MX" sz="2400" b="1"/>
                <a:t>Cuentas a Cobrar</a:t>
              </a:r>
              <a:endParaRPr lang="es-AR" sz="2400" b="1"/>
            </a:p>
          </p:txBody>
        </p:sp>
        <p:sp>
          <p:nvSpPr>
            <p:cNvPr id="51212" name="Line 14"/>
            <p:cNvSpPr>
              <a:spLocks noChangeShapeType="1"/>
            </p:cNvSpPr>
            <p:nvPr/>
          </p:nvSpPr>
          <p:spPr bwMode="auto">
            <a:xfrm>
              <a:off x="3024" y="994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82319" name="Text Box 15"/>
          <p:cNvSpPr txBox="1">
            <a:spLocks noChangeArrowheads="1"/>
          </p:cNvSpPr>
          <p:nvPr/>
        </p:nvSpPr>
        <p:spPr bwMode="auto">
          <a:xfrm>
            <a:off x="468313" y="3357563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sz="2000" b="1"/>
              <a:t>Eficiencia en la gestión de cobranzas.</a:t>
            </a:r>
          </a:p>
        </p:txBody>
      </p:sp>
      <p:sp>
        <p:nvSpPr>
          <p:cNvPr id="482320" name="Rectangle 16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Ratios de actividad (2)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48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48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13" grpId="0" autoUpdateAnimBg="0"/>
      <p:bldP spid="48231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Cuadros y planillas anexas</a:t>
            </a:r>
            <a:endParaRPr lang="es-E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 Proyectados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smtClean="0"/>
              <a:t>Modelo de ingresos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457200" y="1981200"/>
          <a:ext cx="8534400" cy="4418013"/>
        </p:xfrm>
        <a:graphic>
          <a:graphicData uri="http://schemas.openxmlformats.org/presentationml/2006/ole">
            <p:oleObj spid="_x0000_s165890" name="Documento" r:id="rId3" imgW="6271920" imgH="3085200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dirty="0" smtClean="0"/>
              <a:t>Modelo de egresos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533400" y="1905000"/>
          <a:ext cx="8305800" cy="4692650"/>
        </p:xfrm>
        <a:graphic>
          <a:graphicData uri="http://schemas.openxmlformats.org/presentationml/2006/ole">
            <p:oleObj spid="_x0000_s166914" name="Documento" r:id="rId3" imgW="7116645" imgH="3915392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94"/>
          <p:cNvSpPr>
            <a:spLocks noChangeArrowheads="1"/>
          </p:cNvSpPr>
          <p:nvPr/>
        </p:nvSpPr>
        <p:spPr bwMode="auto">
          <a:xfrm>
            <a:off x="1547813" y="1700213"/>
            <a:ext cx="6769100" cy="44656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s-ES" sz="3200" b="1">
              <a:solidFill>
                <a:srgbClr val="00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0" y="1676400"/>
            <a:ext cx="6808788" cy="4500563"/>
            <a:chOff x="-3" y="-3"/>
            <a:chExt cx="4289" cy="615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4283" cy="6144"/>
              <a:chOff x="0" y="0"/>
              <a:chExt cx="4283" cy="6144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1092" cy="384"/>
                <a:chOff x="0" y="0"/>
                <a:chExt cx="1092" cy="384"/>
              </a:xfrm>
            </p:grpSpPr>
            <p:sp>
              <p:nvSpPr>
                <p:cNvPr id="53541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0"/>
                <a:lstStyle/>
                <a:p>
                  <a:pPr eaLnBrk="1" hangingPunct="1"/>
                  <a:r>
                    <a:rPr kumimoji="1" lang="en-US" sz="1000" b="1">
                      <a:solidFill>
                        <a:srgbClr val="000000"/>
                      </a:solidFill>
                      <a:cs typeface="Times New Roman" pitchFamily="18" charset="0"/>
                    </a:rPr>
                    <a:t>Concepto</a:t>
                  </a:r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42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1092" y="0"/>
                <a:ext cx="637" cy="384"/>
                <a:chOff x="1092" y="0"/>
                <a:chExt cx="637" cy="384"/>
              </a:xfrm>
            </p:grpSpPr>
            <p:sp>
              <p:nvSpPr>
                <p:cNvPr id="53539" name="Rectangle 9"/>
                <p:cNvSpPr>
                  <a:spLocks noChangeArrowheads="1"/>
                </p:cNvSpPr>
                <p:nvPr/>
              </p:nvSpPr>
              <p:spPr bwMode="auto">
                <a:xfrm>
                  <a:off x="1135" y="0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Año 0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40" name="Rectangle 10"/>
                <p:cNvSpPr>
                  <a:spLocks noChangeArrowheads="1"/>
                </p:cNvSpPr>
                <p:nvPr/>
              </p:nvSpPr>
              <p:spPr bwMode="auto">
                <a:xfrm>
                  <a:off x="1092" y="0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1729" y="0"/>
                <a:ext cx="620" cy="384"/>
                <a:chOff x="1729" y="0"/>
                <a:chExt cx="620" cy="384"/>
              </a:xfrm>
            </p:grpSpPr>
            <p:sp>
              <p:nvSpPr>
                <p:cNvPr id="53537" name="Rectangle 12"/>
                <p:cNvSpPr>
                  <a:spLocks noChangeArrowheads="1"/>
                </p:cNvSpPr>
                <p:nvPr/>
              </p:nvSpPr>
              <p:spPr bwMode="auto">
                <a:xfrm>
                  <a:off x="1772" y="0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Año 1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38" name="Rectangle 13"/>
                <p:cNvSpPr>
                  <a:spLocks noChangeArrowheads="1"/>
                </p:cNvSpPr>
                <p:nvPr/>
              </p:nvSpPr>
              <p:spPr bwMode="auto">
                <a:xfrm>
                  <a:off x="1729" y="0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7" name="Group 14"/>
              <p:cNvGrpSpPr>
                <a:grpSpLocks/>
              </p:cNvGrpSpPr>
              <p:nvPr/>
            </p:nvGrpSpPr>
            <p:grpSpPr bwMode="auto">
              <a:xfrm>
                <a:off x="2349" y="0"/>
                <a:ext cx="661" cy="384"/>
                <a:chOff x="2349" y="0"/>
                <a:chExt cx="661" cy="384"/>
              </a:xfrm>
            </p:grpSpPr>
            <p:sp>
              <p:nvSpPr>
                <p:cNvPr id="53535" name="Rectangle 15"/>
                <p:cNvSpPr>
                  <a:spLocks noChangeArrowheads="1"/>
                </p:cNvSpPr>
                <p:nvPr/>
              </p:nvSpPr>
              <p:spPr bwMode="auto">
                <a:xfrm>
                  <a:off x="2392" y="0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Año 2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36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9" y="0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3010" y="0"/>
                <a:ext cx="645" cy="384"/>
                <a:chOff x="3010" y="0"/>
                <a:chExt cx="645" cy="384"/>
              </a:xfrm>
            </p:grpSpPr>
            <p:sp>
              <p:nvSpPr>
                <p:cNvPr id="53533" name="Rectangle 18"/>
                <p:cNvSpPr>
                  <a:spLocks noChangeArrowheads="1"/>
                </p:cNvSpPr>
                <p:nvPr/>
              </p:nvSpPr>
              <p:spPr bwMode="auto">
                <a:xfrm>
                  <a:off x="3053" y="0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Año ...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34" name="Rectangle 19"/>
                <p:cNvSpPr>
                  <a:spLocks noChangeArrowheads="1"/>
                </p:cNvSpPr>
                <p:nvPr/>
              </p:nvSpPr>
              <p:spPr bwMode="auto">
                <a:xfrm>
                  <a:off x="3010" y="0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3655" y="0"/>
                <a:ext cx="628" cy="384"/>
                <a:chOff x="3655" y="0"/>
                <a:chExt cx="628" cy="384"/>
              </a:xfrm>
            </p:grpSpPr>
            <p:sp>
              <p:nvSpPr>
                <p:cNvPr id="53531" name="Rectangle 21"/>
                <p:cNvSpPr>
                  <a:spLocks noChangeArrowheads="1"/>
                </p:cNvSpPr>
                <p:nvPr/>
              </p:nvSpPr>
              <p:spPr bwMode="auto">
                <a:xfrm>
                  <a:off x="3698" y="0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Total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32" name="Rectangle 22"/>
                <p:cNvSpPr>
                  <a:spLocks noChangeArrowheads="1"/>
                </p:cNvSpPr>
                <p:nvPr/>
              </p:nvSpPr>
              <p:spPr bwMode="auto">
                <a:xfrm>
                  <a:off x="3655" y="0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10" name="Group 23"/>
              <p:cNvGrpSpPr>
                <a:grpSpLocks/>
              </p:cNvGrpSpPr>
              <p:nvPr/>
            </p:nvGrpSpPr>
            <p:grpSpPr bwMode="auto">
              <a:xfrm>
                <a:off x="0" y="384"/>
                <a:ext cx="1092" cy="384"/>
                <a:chOff x="0" y="384"/>
                <a:chExt cx="1092" cy="384"/>
              </a:xfrm>
            </p:grpSpPr>
            <p:sp>
              <p:nvSpPr>
                <p:cNvPr id="53529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ACTIVOS FÍSICOS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30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11" name="Group 26"/>
              <p:cNvGrpSpPr>
                <a:grpSpLocks/>
              </p:cNvGrpSpPr>
              <p:nvPr/>
            </p:nvGrpSpPr>
            <p:grpSpPr bwMode="auto">
              <a:xfrm>
                <a:off x="1092" y="384"/>
                <a:ext cx="637" cy="384"/>
                <a:chOff x="1092" y="384"/>
                <a:chExt cx="637" cy="384"/>
              </a:xfrm>
            </p:grpSpPr>
            <p:sp>
              <p:nvSpPr>
                <p:cNvPr id="53527" name="Rectangle 27"/>
                <p:cNvSpPr>
                  <a:spLocks noChangeArrowheads="1"/>
                </p:cNvSpPr>
                <p:nvPr/>
              </p:nvSpPr>
              <p:spPr bwMode="auto">
                <a:xfrm>
                  <a:off x="1135" y="384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28" name="Rectangle 28"/>
                <p:cNvSpPr>
                  <a:spLocks noChangeArrowheads="1"/>
                </p:cNvSpPr>
                <p:nvPr/>
              </p:nvSpPr>
              <p:spPr bwMode="auto">
                <a:xfrm>
                  <a:off x="1092" y="384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12" name="Group 29"/>
              <p:cNvGrpSpPr>
                <a:grpSpLocks/>
              </p:cNvGrpSpPr>
              <p:nvPr/>
            </p:nvGrpSpPr>
            <p:grpSpPr bwMode="auto">
              <a:xfrm>
                <a:off x="1729" y="384"/>
                <a:ext cx="620" cy="384"/>
                <a:chOff x="1729" y="384"/>
                <a:chExt cx="620" cy="384"/>
              </a:xfrm>
            </p:grpSpPr>
            <p:sp>
              <p:nvSpPr>
                <p:cNvPr id="53525" name="Rectangle 30"/>
                <p:cNvSpPr>
                  <a:spLocks noChangeArrowheads="1"/>
                </p:cNvSpPr>
                <p:nvPr/>
              </p:nvSpPr>
              <p:spPr bwMode="auto">
                <a:xfrm>
                  <a:off x="1772" y="384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26" name="Rectangle 31"/>
                <p:cNvSpPr>
                  <a:spLocks noChangeArrowheads="1"/>
                </p:cNvSpPr>
                <p:nvPr/>
              </p:nvSpPr>
              <p:spPr bwMode="auto">
                <a:xfrm>
                  <a:off x="1729" y="384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13" name="Group 32"/>
              <p:cNvGrpSpPr>
                <a:grpSpLocks/>
              </p:cNvGrpSpPr>
              <p:nvPr/>
            </p:nvGrpSpPr>
            <p:grpSpPr bwMode="auto">
              <a:xfrm>
                <a:off x="2349" y="384"/>
                <a:ext cx="661" cy="384"/>
                <a:chOff x="2349" y="384"/>
                <a:chExt cx="661" cy="384"/>
              </a:xfrm>
            </p:grpSpPr>
            <p:sp>
              <p:nvSpPr>
                <p:cNvPr id="53523" name="Rectangle 33"/>
                <p:cNvSpPr>
                  <a:spLocks noChangeArrowheads="1"/>
                </p:cNvSpPr>
                <p:nvPr/>
              </p:nvSpPr>
              <p:spPr bwMode="auto">
                <a:xfrm>
                  <a:off x="2392" y="384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24" name="Rectangle 34"/>
                <p:cNvSpPr>
                  <a:spLocks noChangeArrowheads="1"/>
                </p:cNvSpPr>
                <p:nvPr/>
              </p:nvSpPr>
              <p:spPr bwMode="auto">
                <a:xfrm>
                  <a:off x="2349" y="384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14" name="Group 35"/>
              <p:cNvGrpSpPr>
                <a:grpSpLocks/>
              </p:cNvGrpSpPr>
              <p:nvPr/>
            </p:nvGrpSpPr>
            <p:grpSpPr bwMode="auto">
              <a:xfrm>
                <a:off x="3010" y="384"/>
                <a:ext cx="645" cy="384"/>
                <a:chOff x="3010" y="384"/>
                <a:chExt cx="645" cy="384"/>
              </a:xfrm>
            </p:grpSpPr>
            <p:sp>
              <p:nvSpPr>
                <p:cNvPr id="53521" name="Rectangle 36"/>
                <p:cNvSpPr>
                  <a:spLocks noChangeArrowheads="1"/>
                </p:cNvSpPr>
                <p:nvPr/>
              </p:nvSpPr>
              <p:spPr bwMode="auto">
                <a:xfrm>
                  <a:off x="3053" y="384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22" name="Rectangle 37"/>
                <p:cNvSpPr>
                  <a:spLocks noChangeArrowheads="1"/>
                </p:cNvSpPr>
                <p:nvPr/>
              </p:nvSpPr>
              <p:spPr bwMode="auto">
                <a:xfrm>
                  <a:off x="3010" y="384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15" name="Group 38"/>
              <p:cNvGrpSpPr>
                <a:grpSpLocks/>
              </p:cNvGrpSpPr>
              <p:nvPr/>
            </p:nvGrpSpPr>
            <p:grpSpPr bwMode="auto">
              <a:xfrm>
                <a:off x="3655" y="384"/>
                <a:ext cx="628" cy="384"/>
                <a:chOff x="3655" y="384"/>
                <a:chExt cx="628" cy="384"/>
              </a:xfrm>
            </p:grpSpPr>
            <p:sp>
              <p:nvSpPr>
                <p:cNvPr id="53519" name="Rectangle 39"/>
                <p:cNvSpPr>
                  <a:spLocks noChangeArrowheads="1"/>
                </p:cNvSpPr>
                <p:nvPr/>
              </p:nvSpPr>
              <p:spPr bwMode="auto">
                <a:xfrm>
                  <a:off x="3698" y="384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20" name="Rectangle 40"/>
                <p:cNvSpPr>
                  <a:spLocks noChangeArrowheads="1"/>
                </p:cNvSpPr>
                <p:nvPr/>
              </p:nvSpPr>
              <p:spPr bwMode="auto">
                <a:xfrm>
                  <a:off x="3655" y="384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16" name="Group 41"/>
              <p:cNvGrpSpPr>
                <a:grpSpLocks/>
              </p:cNvGrpSpPr>
              <p:nvPr/>
            </p:nvGrpSpPr>
            <p:grpSpPr bwMode="auto">
              <a:xfrm>
                <a:off x="0" y="768"/>
                <a:ext cx="1092" cy="384"/>
                <a:chOff x="0" y="768"/>
                <a:chExt cx="1092" cy="384"/>
              </a:xfrm>
            </p:grpSpPr>
            <p:sp>
              <p:nvSpPr>
                <p:cNvPr id="53517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768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Maquinarias 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18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17" name="Group 44"/>
              <p:cNvGrpSpPr>
                <a:grpSpLocks/>
              </p:cNvGrpSpPr>
              <p:nvPr/>
            </p:nvGrpSpPr>
            <p:grpSpPr bwMode="auto">
              <a:xfrm>
                <a:off x="1092" y="768"/>
                <a:ext cx="637" cy="384"/>
                <a:chOff x="1092" y="768"/>
                <a:chExt cx="637" cy="384"/>
              </a:xfrm>
            </p:grpSpPr>
            <p:sp>
              <p:nvSpPr>
                <p:cNvPr id="53515" name="Rectangle 45"/>
                <p:cNvSpPr>
                  <a:spLocks noChangeArrowheads="1"/>
                </p:cNvSpPr>
                <p:nvPr/>
              </p:nvSpPr>
              <p:spPr bwMode="auto">
                <a:xfrm>
                  <a:off x="1135" y="768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16" name="Rectangle 46"/>
                <p:cNvSpPr>
                  <a:spLocks noChangeArrowheads="1"/>
                </p:cNvSpPr>
                <p:nvPr/>
              </p:nvSpPr>
              <p:spPr bwMode="auto">
                <a:xfrm>
                  <a:off x="1092" y="768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18" name="Group 47"/>
              <p:cNvGrpSpPr>
                <a:grpSpLocks/>
              </p:cNvGrpSpPr>
              <p:nvPr/>
            </p:nvGrpSpPr>
            <p:grpSpPr bwMode="auto">
              <a:xfrm>
                <a:off x="1729" y="768"/>
                <a:ext cx="620" cy="384"/>
                <a:chOff x="1729" y="768"/>
                <a:chExt cx="620" cy="384"/>
              </a:xfrm>
            </p:grpSpPr>
            <p:sp>
              <p:nvSpPr>
                <p:cNvPr id="53513" name="Rectangle 48"/>
                <p:cNvSpPr>
                  <a:spLocks noChangeArrowheads="1"/>
                </p:cNvSpPr>
                <p:nvPr/>
              </p:nvSpPr>
              <p:spPr bwMode="auto">
                <a:xfrm>
                  <a:off x="1772" y="768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14" name="Rectangle 49"/>
                <p:cNvSpPr>
                  <a:spLocks noChangeArrowheads="1"/>
                </p:cNvSpPr>
                <p:nvPr/>
              </p:nvSpPr>
              <p:spPr bwMode="auto">
                <a:xfrm>
                  <a:off x="1729" y="768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19" name="Group 50"/>
              <p:cNvGrpSpPr>
                <a:grpSpLocks/>
              </p:cNvGrpSpPr>
              <p:nvPr/>
            </p:nvGrpSpPr>
            <p:grpSpPr bwMode="auto">
              <a:xfrm>
                <a:off x="2349" y="768"/>
                <a:ext cx="661" cy="384"/>
                <a:chOff x="2349" y="768"/>
                <a:chExt cx="661" cy="384"/>
              </a:xfrm>
            </p:grpSpPr>
            <p:sp>
              <p:nvSpPr>
                <p:cNvPr id="53511" name="Rectangle 51"/>
                <p:cNvSpPr>
                  <a:spLocks noChangeArrowheads="1"/>
                </p:cNvSpPr>
                <p:nvPr/>
              </p:nvSpPr>
              <p:spPr bwMode="auto">
                <a:xfrm>
                  <a:off x="2392" y="768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12" name="Rectangle 52"/>
                <p:cNvSpPr>
                  <a:spLocks noChangeArrowheads="1"/>
                </p:cNvSpPr>
                <p:nvPr/>
              </p:nvSpPr>
              <p:spPr bwMode="auto">
                <a:xfrm>
                  <a:off x="2349" y="768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20" name="Group 53"/>
              <p:cNvGrpSpPr>
                <a:grpSpLocks/>
              </p:cNvGrpSpPr>
              <p:nvPr/>
            </p:nvGrpSpPr>
            <p:grpSpPr bwMode="auto">
              <a:xfrm>
                <a:off x="3010" y="768"/>
                <a:ext cx="645" cy="384"/>
                <a:chOff x="3010" y="768"/>
                <a:chExt cx="645" cy="384"/>
              </a:xfrm>
            </p:grpSpPr>
            <p:sp>
              <p:nvSpPr>
                <p:cNvPr id="53509" name="Rectangle 54"/>
                <p:cNvSpPr>
                  <a:spLocks noChangeArrowheads="1"/>
                </p:cNvSpPr>
                <p:nvPr/>
              </p:nvSpPr>
              <p:spPr bwMode="auto">
                <a:xfrm>
                  <a:off x="3053" y="768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10" name="Rectangle 55"/>
                <p:cNvSpPr>
                  <a:spLocks noChangeArrowheads="1"/>
                </p:cNvSpPr>
                <p:nvPr/>
              </p:nvSpPr>
              <p:spPr bwMode="auto">
                <a:xfrm>
                  <a:off x="3010" y="768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21" name="Group 56"/>
              <p:cNvGrpSpPr>
                <a:grpSpLocks/>
              </p:cNvGrpSpPr>
              <p:nvPr/>
            </p:nvGrpSpPr>
            <p:grpSpPr bwMode="auto">
              <a:xfrm>
                <a:off x="3655" y="768"/>
                <a:ext cx="628" cy="384"/>
                <a:chOff x="3655" y="768"/>
                <a:chExt cx="628" cy="384"/>
              </a:xfrm>
            </p:grpSpPr>
            <p:sp>
              <p:nvSpPr>
                <p:cNvPr id="53507" name="Rectangle 57"/>
                <p:cNvSpPr>
                  <a:spLocks noChangeArrowheads="1"/>
                </p:cNvSpPr>
                <p:nvPr/>
              </p:nvSpPr>
              <p:spPr bwMode="auto">
                <a:xfrm>
                  <a:off x="3698" y="768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08" name="Rectangle 58"/>
                <p:cNvSpPr>
                  <a:spLocks noChangeArrowheads="1"/>
                </p:cNvSpPr>
                <p:nvPr/>
              </p:nvSpPr>
              <p:spPr bwMode="auto">
                <a:xfrm>
                  <a:off x="3655" y="768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22" name="Group 59"/>
              <p:cNvGrpSpPr>
                <a:grpSpLocks/>
              </p:cNvGrpSpPr>
              <p:nvPr/>
            </p:nvGrpSpPr>
            <p:grpSpPr bwMode="auto">
              <a:xfrm>
                <a:off x="0" y="1152"/>
                <a:ext cx="1092" cy="384"/>
                <a:chOff x="0" y="1152"/>
                <a:chExt cx="1092" cy="384"/>
              </a:xfrm>
            </p:grpSpPr>
            <p:sp>
              <p:nvSpPr>
                <p:cNvPr id="53505" name="Rectangle 60"/>
                <p:cNvSpPr>
                  <a:spLocks noChangeArrowheads="1"/>
                </p:cNvSpPr>
                <p:nvPr/>
              </p:nvSpPr>
              <p:spPr bwMode="auto">
                <a:xfrm>
                  <a:off x="43" y="1152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Herramientas 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06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23" name="Group 62"/>
              <p:cNvGrpSpPr>
                <a:grpSpLocks/>
              </p:cNvGrpSpPr>
              <p:nvPr/>
            </p:nvGrpSpPr>
            <p:grpSpPr bwMode="auto">
              <a:xfrm>
                <a:off x="1092" y="1152"/>
                <a:ext cx="637" cy="384"/>
                <a:chOff x="1092" y="1152"/>
                <a:chExt cx="637" cy="384"/>
              </a:xfrm>
            </p:grpSpPr>
            <p:sp>
              <p:nvSpPr>
                <p:cNvPr id="53503" name="Rectangle 63"/>
                <p:cNvSpPr>
                  <a:spLocks noChangeArrowheads="1"/>
                </p:cNvSpPr>
                <p:nvPr/>
              </p:nvSpPr>
              <p:spPr bwMode="auto">
                <a:xfrm>
                  <a:off x="1135" y="1152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04" name="Rectangle 64"/>
                <p:cNvSpPr>
                  <a:spLocks noChangeArrowheads="1"/>
                </p:cNvSpPr>
                <p:nvPr/>
              </p:nvSpPr>
              <p:spPr bwMode="auto">
                <a:xfrm>
                  <a:off x="1092" y="1152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24" name="Group 65"/>
              <p:cNvGrpSpPr>
                <a:grpSpLocks/>
              </p:cNvGrpSpPr>
              <p:nvPr/>
            </p:nvGrpSpPr>
            <p:grpSpPr bwMode="auto">
              <a:xfrm>
                <a:off x="1729" y="1152"/>
                <a:ext cx="620" cy="384"/>
                <a:chOff x="1729" y="1152"/>
                <a:chExt cx="620" cy="384"/>
              </a:xfrm>
            </p:grpSpPr>
            <p:sp>
              <p:nvSpPr>
                <p:cNvPr id="53501" name="Rectangle 66"/>
                <p:cNvSpPr>
                  <a:spLocks noChangeArrowheads="1"/>
                </p:cNvSpPr>
                <p:nvPr/>
              </p:nvSpPr>
              <p:spPr bwMode="auto">
                <a:xfrm>
                  <a:off x="1772" y="1152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02" name="Rectangle 67"/>
                <p:cNvSpPr>
                  <a:spLocks noChangeArrowheads="1"/>
                </p:cNvSpPr>
                <p:nvPr/>
              </p:nvSpPr>
              <p:spPr bwMode="auto">
                <a:xfrm>
                  <a:off x="1729" y="1152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25" name="Group 68"/>
              <p:cNvGrpSpPr>
                <a:grpSpLocks/>
              </p:cNvGrpSpPr>
              <p:nvPr/>
            </p:nvGrpSpPr>
            <p:grpSpPr bwMode="auto">
              <a:xfrm>
                <a:off x="2349" y="1152"/>
                <a:ext cx="661" cy="384"/>
                <a:chOff x="2349" y="1152"/>
                <a:chExt cx="661" cy="384"/>
              </a:xfrm>
            </p:grpSpPr>
            <p:sp>
              <p:nvSpPr>
                <p:cNvPr id="53499" name="Rectangle 69"/>
                <p:cNvSpPr>
                  <a:spLocks noChangeArrowheads="1"/>
                </p:cNvSpPr>
                <p:nvPr/>
              </p:nvSpPr>
              <p:spPr bwMode="auto">
                <a:xfrm>
                  <a:off x="2392" y="1152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500" name="Rectangle 70"/>
                <p:cNvSpPr>
                  <a:spLocks noChangeArrowheads="1"/>
                </p:cNvSpPr>
                <p:nvPr/>
              </p:nvSpPr>
              <p:spPr bwMode="auto">
                <a:xfrm>
                  <a:off x="2349" y="1152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26" name="Group 71"/>
              <p:cNvGrpSpPr>
                <a:grpSpLocks/>
              </p:cNvGrpSpPr>
              <p:nvPr/>
            </p:nvGrpSpPr>
            <p:grpSpPr bwMode="auto">
              <a:xfrm>
                <a:off x="3010" y="1152"/>
                <a:ext cx="645" cy="384"/>
                <a:chOff x="3010" y="1152"/>
                <a:chExt cx="645" cy="384"/>
              </a:xfrm>
            </p:grpSpPr>
            <p:sp>
              <p:nvSpPr>
                <p:cNvPr id="53497" name="Rectangle 72"/>
                <p:cNvSpPr>
                  <a:spLocks noChangeArrowheads="1"/>
                </p:cNvSpPr>
                <p:nvPr/>
              </p:nvSpPr>
              <p:spPr bwMode="auto">
                <a:xfrm>
                  <a:off x="3053" y="1152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98" name="Rectangle 73"/>
                <p:cNvSpPr>
                  <a:spLocks noChangeArrowheads="1"/>
                </p:cNvSpPr>
                <p:nvPr/>
              </p:nvSpPr>
              <p:spPr bwMode="auto">
                <a:xfrm>
                  <a:off x="3010" y="1152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27" name="Group 74"/>
              <p:cNvGrpSpPr>
                <a:grpSpLocks/>
              </p:cNvGrpSpPr>
              <p:nvPr/>
            </p:nvGrpSpPr>
            <p:grpSpPr bwMode="auto">
              <a:xfrm>
                <a:off x="3655" y="1152"/>
                <a:ext cx="628" cy="384"/>
                <a:chOff x="3655" y="1152"/>
                <a:chExt cx="628" cy="384"/>
              </a:xfrm>
            </p:grpSpPr>
            <p:sp>
              <p:nvSpPr>
                <p:cNvPr id="53495" name="Rectangle 75"/>
                <p:cNvSpPr>
                  <a:spLocks noChangeArrowheads="1"/>
                </p:cNvSpPr>
                <p:nvPr/>
              </p:nvSpPr>
              <p:spPr bwMode="auto">
                <a:xfrm>
                  <a:off x="3698" y="1152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96" name="Rectangle 76"/>
                <p:cNvSpPr>
                  <a:spLocks noChangeArrowheads="1"/>
                </p:cNvSpPr>
                <p:nvPr/>
              </p:nvSpPr>
              <p:spPr bwMode="auto">
                <a:xfrm>
                  <a:off x="3655" y="1152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28" name="Group 77"/>
              <p:cNvGrpSpPr>
                <a:grpSpLocks/>
              </p:cNvGrpSpPr>
              <p:nvPr/>
            </p:nvGrpSpPr>
            <p:grpSpPr bwMode="auto">
              <a:xfrm>
                <a:off x="0" y="1536"/>
                <a:ext cx="1092" cy="384"/>
                <a:chOff x="0" y="1536"/>
                <a:chExt cx="1092" cy="384"/>
              </a:xfrm>
            </p:grpSpPr>
            <p:sp>
              <p:nvSpPr>
                <p:cNvPr id="53493" name="Rectangle 78"/>
                <p:cNvSpPr>
                  <a:spLocks noChangeArrowheads="1"/>
                </p:cNvSpPr>
                <p:nvPr/>
              </p:nvSpPr>
              <p:spPr bwMode="auto">
                <a:xfrm>
                  <a:off x="43" y="1536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Instalaciones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94" name="Rectangle 79"/>
                <p:cNvSpPr>
                  <a:spLocks noChangeArrowheads="1"/>
                </p:cNvSpPr>
                <p:nvPr/>
              </p:nvSpPr>
              <p:spPr bwMode="auto">
                <a:xfrm>
                  <a:off x="0" y="1536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29" name="Group 80"/>
              <p:cNvGrpSpPr>
                <a:grpSpLocks/>
              </p:cNvGrpSpPr>
              <p:nvPr/>
            </p:nvGrpSpPr>
            <p:grpSpPr bwMode="auto">
              <a:xfrm>
                <a:off x="1092" y="1536"/>
                <a:ext cx="637" cy="384"/>
                <a:chOff x="1092" y="1536"/>
                <a:chExt cx="637" cy="384"/>
              </a:xfrm>
            </p:grpSpPr>
            <p:sp>
              <p:nvSpPr>
                <p:cNvPr id="53491" name="Rectangle 81"/>
                <p:cNvSpPr>
                  <a:spLocks noChangeArrowheads="1"/>
                </p:cNvSpPr>
                <p:nvPr/>
              </p:nvSpPr>
              <p:spPr bwMode="auto">
                <a:xfrm>
                  <a:off x="1135" y="1536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92" name="Rectangle 82"/>
                <p:cNvSpPr>
                  <a:spLocks noChangeArrowheads="1"/>
                </p:cNvSpPr>
                <p:nvPr/>
              </p:nvSpPr>
              <p:spPr bwMode="auto">
                <a:xfrm>
                  <a:off x="1092" y="1536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30" name="Group 83"/>
              <p:cNvGrpSpPr>
                <a:grpSpLocks/>
              </p:cNvGrpSpPr>
              <p:nvPr/>
            </p:nvGrpSpPr>
            <p:grpSpPr bwMode="auto">
              <a:xfrm>
                <a:off x="1729" y="1536"/>
                <a:ext cx="620" cy="384"/>
                <a:chOff x="1729" y="1536"/>
                <a:chExt cx="620" cy="384"/>
              </a:xfrm>
            </p:grpSpPr>
            <p:sp>
              <p:nvSpPr>
                <p:cNvPr id="53489" name="Rectangle 84"/>
                <p:cNvSpPr>
                  <a:spLocks noChangeArrowheads="1"/>
                </p:cNvSpPr>
                <p:nvPr/>
              </p:nvSpPr>
              <p:spPr bwMode="auto">
                <a:xfrm>
                  <a:off x="1772" y="1536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90" name="Rectangle 85"/>
                <p:cNvSpPr>
                  <a:spLocks noChangeArrowheads="1"/>
                </p:cNvSpPr>
                <p:nvPr/>
              </p:nvSpPr>
              <p:spPr bwMode="auto">
                <a:xfrm>
                  <a:off x="1729" y="1536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31" name="Group 86"/>
              <p:cNvGrpSpPr>
                <a:grpSpLocks/>
              </p:cNvGrpSpPr>
              <p:nvPr/>
            </p:nvGrpSpPr>
            <p:grpSpPr bwMode="auto">
              <a:xfrm>
                <a:off x="2349" y="1536"/>
                <a:ext cx="661" cy="384"/>
                <a:chOff x="2349" y="1536"/>
                <a:chExt cx="661" cy="384"/>
              </a:xfrm>
            </p:grpSpPr>
            <p:sp>
              <p:nvSpPr>
                <p:cNvPr id="53487" name="Rectangle 87"/>
                <p:cNvSpPr>
                  <a:spLocks noChangeArrowheads="1"/>
                </p:cNvSpPr>
                <p:nvPr/>
              </p:nvSpPr>
              <p:spPr bwMode="auto">
                <a:xfrm>
                  <a:off x="2392" y="1536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88" name="Rectangle 88"/>
                <p:cNvSpPr>
                  <a:spLocks noChangeArrowheads="1"/>
                </p:cNvSpPr>
                <p:nvPr/>
              </p:nvSpPr>
              <p:spPr bwMode="auto">
                <a:xfrm>
                  <a:off x="2349" y="1536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43" name="Group 89"/>
              <p:cNvGrpSpPr>
                <a:grpSpLocks/>
              </p:cNvGrpSpPr>
              <p:nvPr/>
            </p:nvGrpSpPr>
            <p:grpSpPr bwMode="auto">
              <a:xfrm>
                <a:off x="3010" y="1536"/>
                <a:ext cx="645" cy="384"/>
                <a:chOff x="3010" y="1536"/>
                <a:chExt cx="645" cy="384"/>
              </a:xfrm>
            </p:grpSpPr>
            <p:sp>
              <p:nvSpPr>
                <p:cNvPr id="53485" name="Rectangle 90"/>
                <p:cNvSpPr>
                  <a:spLocks noChangeArrowheads="1"/>
                </p:cNvSpPr>
                <p:nvPr/>
              </p:nvSpPr>
              <p:spPr bwMode="auto">
                <a:xfrm>
                  <a:off x="3053" y="1536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86" name="Rectangle 91"/>
                <p:cNvSpPr>
                  <a:spLocks noChangeArrowheads="1"/>
                </p:cNvSpPr>
                <p:nvPr/>
              </p:nvSpPr>
              <p:spPr bwMode="auto">
                <a:xfrm>
                  <a:off x="3010" y="1536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44" name="Group 92"/>
              <p:cNvGrpSpPr>
                <a:grpSpLocks/>
              </p:cNvGrpSpPr>
              <p:nvPr/>
            </p:nvGrpSpPr>
            <p:grpSpPr bwMode="auto">
              <a:xfrm>
                <a:off x="3655" y="1536"/>
                <a:ext cx="628" cy="384"/>
                <a:chOff x="3655" y="1536"/>
                <a:chExt cx="628" cy="384"/>
              </a:xfrm>
            </p:grpSpPr>
            <p:sp>
              <p:nvSpPr>
                <p:cNvPr id="53483" name="Rectangle 93"/>
                <p:cNvSpPr>
                  <a:spLocks noChangeArrowheads="1"/>
                </p:cNvSpPr>
                <p:nvPr/>
              </p:nvSpPr>
              <p:spPr bwMode="auto">
                <a:xfrm>
                  <a:off x="3698" y="1536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84" name="Rectangle 94"/>
                <p:cNvSpPr>
                  <a:spLocks noChangeArrowheads="1"/>
                </p:cNvSpPr>
                <p:nvPr/>
              </p:nvSpPr>
              <p:spPr bwMode="auto">
                <a:xfrm>
                  <a:off x="3655" y="1536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45" name="Group 95"/>
              <p:cNvGrpSpPr>
                <a:grpSpLocks/>
              </p:cNvGrpSpPr>
              <p:nvPr/>
            </p:nvGrpSpPr>
            <p:grpSpPr bwMode="auto">
              <a:xfrm>
                <a:off x="0" y="1920"/>
                <a:ext cx="1092" cy="384"/>
                <a:chOff x="0" y="1920"/>
                <a:chExt cx="1092" cy="384"/>
              </a:xfrm>
            </p:grpSpPr>
            <p:sp>
              <p:nvSpPr>
                <p:cNvPr id="53481" name="Rectangle 96"/>
                <p:cNvSpPr>
                  <a:spLocks noChangeArrowheads="1"/>
                </p:cNvSpPr>
                <p:nvPr/>
              </p:nvSpPr>
              <p:spPr bwMode="auto">
                <a:xfrm>
                  <a:off x="43" y="1920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Muebles y Útiles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82" name="Rectangle 97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46" name="Group 98"/>
              <p:cNvGrpSpPr>
                <a:grpSpLocks/>
              </p:cNvGrpSpPr>
              <p:nvPr/>
            </p:nvGrpSpPr>
            <p:grpSpPr bwMode="auto">
              <a:xfrm>
                <a:off x="1092" y="1920"/>
                <a:ext cx="637" cy="384"/>
                <a:chOff x="1092" y="1920"/>
                <a:chExt cx="637" cy="384"/>
              </a:xfrm>
            </p:grpSpPr>
            <p:sp>
              <p:nvSpPr>
                <p:cNvPr id="53479" name="Rectangle 99"/>
                <p:cNvSpPr>
                  <a:spLocks noChangeArrowheads="1"/>
                </p:cNvSpPr>
                <p:nvPr/>
              </p:nvSpPr>
              <p:spPr bwMode="auto">
                <a:xfrm>
                  <a:off x="1135" y="1920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80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92" y="1920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47" name="Group 101"/>
              <p:cNvGrpSpPr>
                <a:grpSpLocks/>
              </p:cNvGrpSpPr>
              <p:nvPr/>
            </p:nvGrpSpPr>
            <p:grpSpPr bwMode="auto">
              <a:xfrm>
                <a:off x="1729" y="1920"/>
                <a:ext cx="620" cy="384"/>
                <a:chOff x="1729" y="1920"/>
                <a:chExt cx="620" cy="384"/>
              </a:xfrm>
            </p:grpSpPr>
            <p:sp>
              <p:nvSpPr>
                <p:cNvPr id="53477" name="Rectangle 102"/>
                <p:cNvSpPr>
                  <a:spLocks noChangeArrowheads="1"/>
                </p:cNvSpPr>
                <p:nvPr/>
              </p:nvSpPr>
              <p:spPr bwMode="auto">
                <a:xfrm>
                  <a:off x="1772" y="1920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78" name="Rectangle 103"/>
                <p:cNvSpPr>
                  <a:spLocks noChangeArrowheads="1"/>
                </p:cNvSpPr>
                <p:nvPr/>
              </p:nvSpPr>
              <p:spPr bwMode="auto">
                <a:xfrm>
                  <a:off x="1729" y="1920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48" name="Group 104"/>
              <p:cNvGrpSpPr>
                <a:grpSpLocks/>
              </p:cNvGrpSpPr>
              <p:nvPr/>
            </p:nvGrpSpPr>
            <p:grpSpPr bwMode="auto">
              <a:xfrm>
                <a:off x="2349" y="1920"/>
                <a:ext cx="661" cy="384"/>
                <a:chOff x="2349" y="1920"/>
                <a:chExt cx="661" cy="384"/>
              </a:xfrm>
            </p:grpSpPr>
            <p:sp>
              <p:nvSpPr>
                <p:cNvPr id="5347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392" y="1920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76" name="Rectangle 106"/>
                <p:cNvSpPr>
                  <a:spLocks noChangeArrowheads="1"/>
                </p:cNvSpPr>
                <p:nvPr/>
              </p:nvSpPr>
              <p:spPr bwMode="auto">
                <a:xfrm>
                  <a:off x="2349" y="1920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49" name="Group 107"/>
              <p:cNvGrpSpPr>
                <a:grpSpLocks/>
              </p:cNvGrpSpPr>
              <p:nvPr/>
            </p:nvGrpSpPr>
            <p:grpSpPr bwMode="auto">
              <a:xfrm>
                <a:off x="3010" y="1920"/>
                <a:ext cx="645" cy="384"/>
                <a:chOff x="3010" y="1920"/>
                <a:chExt cx="645" cy="384"/>
              </a:xfrm>
            </p:grpSpPr>
            <p:sp>
              <p:nvSpPr>
                <p:cNvPr id="53473" name="Rectangle 108"/>
                <p:cNvSpPr>
                  <a:spLocks noChangeArrowheads="1"/>
                </p:cNvSpPr>
                <p:nvPr/>
              </p:nvSpPr>
              <p:spPr bwMode="auto">
                <a:xfrm>
                  <a:off x="3053" y="1920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74" name="Rectangle 109"/>
                <p:cNvSpPr>
                  <a:spLocks noChangeArrowheads="1"/>
                </p:cNvSpPr>
                <p:nvPr/>
              </p:nvSpPr>
              <p:spPr bwMode="auto">
                <a:xfrm>
                  <a:off x="3010" y="1920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50" name="Group 110"/>
              <p:cNvGrpSpPr>
                <a:grpSpLocks/>
              </p:cNvGrpSpPr>
              <p:nvPr/>
            </p:nvGrpSpPr>
            <p:grpSpPr bwMode="auto">
              <a:xfrm>
                <a:off x="3655" y="1920"/>
                <a:ext cx="628" cy="384"/>
                <a:chOff x="3655" y="1920"/>
                <a:chExt cx="628" cy="384"/>
              </a:xfrm>
            </p:grpSpPr>
            <p:sp>
              <p:nvSpPr>
                <p:cNvPr id="53471" name="Rectangle 111"/>
                <p:cNvSpPr>
                  <a:spLocks noChangeArrowheads="1"/>
                </p:cNvSpPr>
                <p:nvPr/>
              </p:nvSpPr>
              <p:spPr bwMode="auto">
                <a:xfrm>
                  <a:off x="3698" y="1920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72" name="Rectangle 112"/>
                <p:cNvSpPr>
                  <a:spLocks noChangeArrowheads="1"/>
                </p:cNvSpPr>
                <p:nvPr/>
              </p:nvSpPr>
              <p:spPr bwMode="auto">
                <a:xfrm>
                  <a:off x="3655" y="1920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51" name="Group 113"/>
              <p:cNvGrpSpPr>
                <a:grpSpLocks/>
              </p:cNvGrpSpPr>
              <p:nvPr/>
            </p:nvGrpSpPr>
            <p:grpSpPr bwMode="auto">
              <a:xfrm>
                <a:off x="0" y="2304"/>
                <a:ext cx="1092" cy="384"/>
                <a:chOff x="0" y="2304"/>
                <a:chExt cx="1092" cy="384"/>
              </a:xfrm>
            </p:grpSpPr>
            <p:sp>
              <p:nvSpPr>
                <p:cNvPr id="53469" name="Rectangle 114"/>
                <p:cNvSpPr>
                  <a:spLocks noChangeArrowheads="1"/>
                </p:cNvSpPr>
                <p:nvPr/>
              </p:nvSpPr>
              <p:spPr bwMode="auto">
                <a:xfrm>
                  <a:off x="43" y="2304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Rodados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70" name="Rectangle 115"/>
                <p:cNvSpPr>
                  <a:spLocks noChangeArrowheads="1"/>
                </p:cNvSpPr>
                <p:nvPr/>
              </p:nvSpPr>
              <p:spPr bwMode="auto">
                <a:xfrm>
                  <a:off x="0" y="2304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52" name="Group 116"/>
              <p:cNvGrpSpPr>
                <a:grpSpLocks/>
              </p:cNvGrpSpPr>
              <p:nvPr/>
            </p:nvGrpSpPr>
            <p:grpSpPr bwMode="auto">
              <a:xfrm>
                <a:off x="1092" y="2304"/>
                <a:ext cx="637" cy="384"/>
                <a:chOff x="1092" y="2304"/>
                <a:chExt cx="637" cy="384"/>
              </a:xfrm>
            </p:grpSpPr>
            <p:sp>
              <p:nvSpPr>
                <p:cNvPr id="53467" name="Rectangle 117"/>
                <p:cNvSpPr>
                  <a:spLocks noChangeArrowheads="1"/>
                </p:cNvSpPr>
                <p:nvPr/>
              </p:nvSpPr>
              <p:spPr bwMode="auto">
                <a:xfrm>
                  <a:off x="1135" y="2304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68" name="Rectangle 118"/>
                <p:cNvSpPr>
                  <a:spLocks noChangeArrowheads="1"/>
                </p:cNvSpPr>
                <p:nvPr/>
              </p:nvSpPr>
              <p:spPr bwMode="auto">
                <a:xfrm>
                  <a:off x="1092" y="2304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53" name="Group 119"/>
              <p:cNvGrpSpPr>
                <a:grpSpLocks/>
              </p:cNvGrpSpPr>
              <p:nvPr/>
            </p:nvGrpSpPr>
            <p:grpSpPr bwMode="auto">
              <a:xfrm>
                <a:off x="1729" y="2304"/>
                <a:ext cx="620" cy="384"/>
                <a:chOff x="1729" y="2304"/>
                <a:chExt cx="620" cy="384"/>
              </a:xfrm>
            </p:grpSpPr>
            <p:sp>
              <p:nvSpPr>
                <p:cNvPr id="53465" name="Rectangle 120"/>
                <p:cNvSpPr>
                  <a:spLocks noChangeArrowheads="1"/>
                </p:cNvSpPr>
                <p:nvPr/>
              </p:nvSpPr>
              <p:spPr bwMode="auto">
                <a:xfrm>
                  <a:off x="1772" y="2304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66" name="Rectangle 121"/>
                <p:cNvSpPr>
                  <a:spLocks noChangeArrowheads="1"/>
                </p:cNvSpPr>
                <p:nvPr/>
              </p:nvSpPr>
              <p:spPr bwMode="auto">
                <a:xfrm>
                  <a:off x="1729" y="2304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54" name="Group 122"/>
              <p:cNvGrpSpPr>
                <a:grpSpLocks/>
              </p:cNvGrpSpPr>
              <p:nvPr/>
            </p:nvGrpSpPr>
            <p:grpSpPr bwMode="auto">
              <a:xfrm>
                <a:off x="2349" y="2304"/>
                <a:ext cx="661" cy="384"/>
                <a:chOff x="2349" y="2304"/>
                <a:chExt cx="661" cy="384"/>
              </a:xfrm>
            </p:grpSpPr>
            <p:sp>
              <p:nvSpPr>
                <p:cNvPr id="53463" name="Rectangle 123"/>
                <p:cNvSpPr>
                  <a:spLocks noChangeArrowheads="1"/>
                </p:cNvSpPr>
                <p:nvPr/>
              </p:nvSpPr>
              <p:spPr bwMode="auto">
                <a:xfrm>
                  <a:off x="2392" y="2304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64" name="Rectangle 124"/>
                <p:cNvSpPr>
                  <a:spLocks noChangeArrowheads="1"/>
                </p:cNvSpPr>
                <p:nvPr/>
              </p:nvSpPr>
              <p:spPr bwMode="auto">
                <a:xfrm>
                  <a:off x="2349" y="2304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55" name="Group 125"/>
              <p:cNvGrpSpPr>
                <a:grpSpLocks/>
              </p:cNvGrpSpPr>
              <p:nvPr/>
            </p:nvGrpSpPr>
            <p:grpSpPr bwMode="auto">
              <a:xfrm>
                <a:off x="3010" y="2304"/>
                <a:ext cx="645" cy="384"/>
                <a:chOff x="3010" y="2304"/>
                <a:chExt cx="645" cy="384"/>
              </a:xfrm>
            </p:grpSpPr>
            <p:sp>
              <p:nvSpPr>
                <p:cNvPr id="53461" name="Rectangle 126"/>
                <p:cNvSpPr>
                  <a:spLocks noChangeArrowheads="1"/>
                </p:cNvSpPr>
                <p:nvPr/>
              </p:nvSpPr>
              <p:spPr bwMode="auto">
                <a:xfrm>
                  <a:off x="3053" y="2304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62" name="Rectangle 127"/>
                <p:cNvSpPr>
                  <a:spLocks noChangeArrowheads="1"/>
                </p:cNvSpPr>
                <p:nvPr/>
              </p:nvSpPr>
              <p:spPr bwMode="auto">
                <a:xfrm>
                  <a:off x="3010" y="2304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56" name="Group 128"/>
              <p:cNvGrpSpPr>
                <a:grpSpLocks/>
              </p:cNvGrpSpPr>
              <p:nvPr/>
            </p:nvGrpSpPr>
            <p:grpSpPr bwMode="auto">
              <a:xfrm>
                <a:off x="3655" y="2304"/>
                <a:ext cx="628" cy="384"/>
                <a:chOff x="3655" y="2304"/>
                <a:chExt cx="628" cy="384"/>
              </a:xfrm>
            </p:grpSpPr>
            <p:sp>
              <p:nvSpPr>
                <p:cNvPr id="53459" name="Rectangle 129"/>
                <p:cNvSpPr>
                  <a:spLocks noChangeArrowheads="1"/>
                </p:cNvSpPr>
                <p:nvPr/>
              </p:nvSpPr>
              <p:spPr bwMode="auto">
                <a:xfrm>
                  <a:off x="3698" y="2304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60" name="Rectangle 130"/>
                <p:cNvSpPr>
                  <a:spLocks noChangeArrowheads="1"/>
                </p:cNvSpPr>
                <p:nvPr/>
              </p:nvSpPr>
              <p:spPr bwMode="auto">
                <a:xfrm>
                  <a:off x="3655" y="2304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57" name="Group 131"/>
              <p:cNvGrpSpPr>
                <a:grpSpLocks/>
              </p:cNvGrpSpPr>
              <p:nvPr/>
            </p:nvGrpSpPr>
            <p:grpSpPr bwMode="auto">
              <a:xfrm>
                <a:off x="0" y="2688"/>
                <a:ext cx="1092" cy="384"/>
                <a:chOff x="0" y="2688"/>
                <a:chExt cx="1092" cy="384"/>
              </a:xfrm>
            </p:grpSpPr>
            <p:sp>
              <p:nvSpPr>
                <p:cNvPr id="53457" name="Rectangle 132"/>
                <p:cNvSpPr>
                  <a:spLocks noChangeArrowheads="1"/>
                </p:cNvSpPr>
                <p:nvPr/>
              </p:nvSpPr>
              <p:spPr bwMode="auto">
                <a:xfrm>
                  <a:off x="43" y="2688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Equipamiento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58" name="Rectangle 133"/>
                <p:cNvSpPr>
                  <a:spLocks noChangeArrowheads="1"/>
                </p:cNvSpPr>
                <p:nvPr/>
              </p:nvSpPr>
              <p:spPr bwMode="auto">
                <a:xfrm>
                  <a:off x="0" y="2688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58" name="Group 134"/>
              <p:cNvGrpSpPr>
                <a:grpSpLocks/>
              </p:cNvGrpSpPr>
              <p:nvPr/>
            </p:nvGrpSpPr>
            <p:grpSpPr bwMode="auto">
              <a:xfrm>
                <a:off x="1092" y="2688"/>
                <a:ext cx="637" cy="384"/>
                <a:chOff x="1092" y="2688"/>
                <a:chExt cx="637" cy="384"/>
              </a:xfrm>
            </p:grpSpPr>
            <p:sp>
              <p:nvSpPr>
                <p:cNvPr id="53455" name="Rectangle 135"/>
                <p:cNvSpPr>
                  <a:spLocks noChangeArrowheads="1"/>
                </p:cNvSpPr>
                <p:nvPr/>
              </p:nvSpPr>
              <p:spPr bwMode="auto">
                <a:xfrm>
                  <a:off x="1135" y="2688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56" name="Rectangle 136"/>
                <p:cNvSpPr>
                  <a:spLocks noChangeArrowheads="1"/>
                </p:cNvSpPr>
                <p:nvPr/>
              </p:nvSpPr>
              <p:spPr bwMode="auto">
                <a:xfrm>
                  <a:off x="1092" y="2688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59" name="Group 137"/>
              <p:cNvGrpSpPr>
                <a:grpSpLocks/>
              </p:cNvGrpSpPr>
              <p:nvPr/>
            </p:nvGrpSpPr>
            <p:grpSpPr bwMode="auto">
              <a:xfrm>
                <a:off x="1729" y="2688"/>
                <a:ext cx="620" cy="384"/>
                <a:chOff x="1729" y="2688"/>
                <a:chExt cx="620" cy="384"/>
              </a:xfrm>
            </p:grpSpPr>
            <p:sp>
              <p:nvSpPr>
                <p:cNvPr id="53453" name="Rectangle 138"/>
                <p:cNvSpPr>
                  <a:spLocks noChangeArrowheads="1"/>
                </p:cNvSpPr>
                <p:nvPr/>
              </p:nvSpPr>
              <p:spPr bwMode="auto">
                <a:xfrm>
                  <a:off x="1772" y="2688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54" name="Rectangle 139"/>
                <p:cNvSpPr>
                  <a:spLocks noChangeArrowheads="1"/>
                </p:cNvSpPr>
                <p:nvPr/>
              </p:nvSpPr>
              <p:spPr bwMode="auto">
                <a:xfrm>
                  <a:off x="1729" y="2688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60" name="Group 140"/>
              <p:cNvGrpSpPr>
                <a:grpSpLocks/>
              </p:cNvGrpSpPr>
              <p:nvPr/>
            </p:nvGrpSpPr>
            <p:grpSpPr bwMode="auto">
              <a:xfrm>
                <a:off x="2349" y="2688"/>
                <a:ext cx="661" cy="384"/>
                <a:chOff x="2349" y="2688"/>
                <a:chExt cx="661" cy="384"/>
              </a:xfrm>
            </p:grpSpPr>
            <p:sp>
              <p:nvSpPr>
                <p:cNvPr id="53451" name="Rectangle 141"/>
                <p:cNvSpPr>
                  <a:spLocks noChangeArrowheads="1"/>
                </p:cNvSpPr>
                <p:nvPr/>
              </p:nvSpPr>
              <p:spPr bwMode="auto">
                <a:xfrm>
                  <a:off x="2392" y="2688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52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49" y="2688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61" name="Group 143"/>
              <p:cNvGrpSpPr>
                <a:grpSpLocks/>
              </p:cNvGrpSpPr>
              <p:nvPr/>
            </p:nvGrpSpPr>
            <p:grpSpPr bwMode="auto">
              <a:xfrm>
                <a:off x="3010" y="2688"/>
                <a:ext cx="645" cy="384"/>
                <a:chOff x="3010" y="2688"/>
                <a:chExt cx="645" cy="384"/>
              </a:xfrm>
            </p:grpSpPr>
            <p:sp>
              <p:nvSpPr>
                <p:cNvPr id="53449" name="Rectangle 144"/>
                <p:cNvSpPr>
                  <a:spLocks noChangeArrowheads="1"/>
                </p:cNvSpPr>
                <p:nvPr/>
              </p:nvSpPr>
              <p:spPr bwMode="auto">
                <a:xfrm>
                  <a:off x="3053" y="2688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50" name="Rectangle 145"/>
                <p:cNvSpPr>
                  <a:spLocks noChangeArrowheads="1"/>
                </p:cNvSpPr>
                <p:nvPr/>
              </p:nvSpPr>
              <p:spPr bwMode="auto">
                <a:xfrm>
                  <a:off x="3010" y="2688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62" name="Group 146"/>
              <p:cNvGrpSpPr>
                <a:grpSpLocks/>
              </p:cNvGrpSpPr>
              <p:nvPr/>
            </p:nvGrpSpPr>
            <p:grpSpPr bwMode="auto">
              <a:xfrm>
                <a:off x="3655" y="2688"/>
                <a:ext cx="628" cy="384"/>
                <a:chOff x="3655" y="2688"/>
                <a:chExt cx="628" cy="384"/>
              </a:xfrm>
            </p:grpSpPr>
            <p:sp>
              <p:nvSpPr>
                <p:cNvPr id="53447" name="Rectangle 147"/>
                <p:cNvSpPr>
                  <a:spLocks noChangeArrowheads="1"/>
                </p:cNvSpPr>
                <p:nvPr/>
              </p:nvSpPr>
              <p:spPr bwMode="auto">
                <a:xfrm>
                  <a:off x="3698" y="2688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48" name="Rectangle 148"/>
                <p:cNvSpPr>
                  <a:spLocks noChangeArrowheads="1"/>
                </p:cNvSpPr>
                <p:nvPr/>
              </p:nvSpPr>
              <p:spPr bwMode="auto">
                <a:xfrm>
                  <a:off x="3655" y="2688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63" name="Group 149"/>
              <p:cNvGrpSpPr>
                <a:grpSpLocks/>
              </p:cNvGrpSpPr>
              <p:nvPr/>
            </p:nvGrpSpPr>
            <p:grpSpPr bwMode="auto">
              <a:xfrm>
                <a:off x="0" y="3072"/>
                <a:ext cx="1092" cy="384"/>
                <a:chOff x="0" y="3072"/>
                <a:chExt cx="1092" cy="384"/>
              </a:xfrm>
            </p:grpSpPr>
            <p:sp>
              <p:nvSpPr>
                <p:cNvPr id="53445" name="Rectangle 150"/>
                <p:cNvSpPr>
                  <a:spLocks noChangeArrowheads="1"/>
                </p:cNvSpPr>
                <p:nvPr/>
              </p:nvSpPr>
              <p:spPr bwMode="auto">
                <a:xfrm>
                  <a:off x="43" y="3072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Otros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46" name="Rectangle 151"/>
                <p:cNvSpPr>
                  <a:spLocks noChangeArrowheads="1"/>
                </p:cNvSpPr>
                <p:nvPr/>
              </p:nvSpPr>
              <p:spPr bwMode="auto">
                <a:xfrm>
                  <a:off x="0" y="3072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64" name="Group 152"/>
              <p:cNvGrpSpPr>
                <a:grpSpLocks/>
              </p:cNvGrpSpPr>
              <p:nvPr/>
            </p:nvGrpSpPr>
            <p:grpSpPr bwMode="auto">
              <a:xfrm>
                <a:off x="1092" y="3072"/>
                <a:ext cx="637" cy="384"/>
                <a:chOff x="1092" y="3072"/>
                <a:chExt cx="637" cy="384"/>
              </a:xfrm>
            </p:grpSpPr>
            <p:sp>
              <p:nvSpPr>
                <p:cNvPr id="53443" name="Rectangle 153"/>
                <p:cNvSpPr>
                  <a:spLocks noChangeArrowheads="1"/>
                </p:cNvSpPr>
                <p:nvPr/>
              </p:nvSpPr>
              <p:spPr bwMode="auto">
                <a:xfrm>
                  <a:off x="1135" y="3072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44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92" y="3072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65" name="Group 155"/>
              <p:cNvGrpSpPr>
                <a:grpSpLocks/>
              </p:cNvGrpSpPr>
              <p:nvPr/>
            </p:nvGrpSpPr>
            <p:grpSpPr bwMode="auto">
              <a:xfrm>
                <a:off x="1729" y="3072"/>
                <a:ext cx="620" cy="384"/>
                <a:chOff x="1729" y="3072"/>
                <a:chExt cx="620" cy="384"/>
              </a:xfrm>
            </p:grpSpPr>
            <p:sp>
              <p:nvSpPr>
                <p:cNvPr id="53441" name="Rectangle 156"/>
                <p:cNvSpPr>
                  <a:spLocks noChangeArrowheads="1"/>
                </p:cNvSpPr>
                <p:nvPr/>
              </p:nvSpPr>
              <p:spPr bwMode="auto">
                <a:xfrm>
                  <a:off x="1772" y="3072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42" name="Rectangle 157"/>
                <p:cNvSpPr>
                  <a:spLocks noChangeArrowheads="1"/>
                </p:cNvSpPr>
                <p:nvPr/>
              </p:nvSpPr>
              <p:spPr bwMode="auto">
                <a:xfrm>
                  <a:off x="1729" y="3072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66" name="Group 158"/>
              <p:cNvGrpSpPr>
                <a:grpSpLocks/>
              </p:cNvGrpSpPr>
              <p:nvPr/>
            </p:nvGrpSpPr>
            <p:grpSpPr bwMode="auto">
              <a:xfrm>
                <a:off x="2349" y="3072"/>
                <a:ext cx="661" cy="384"/>
                <a:chOff x="2349" y="3072"/>
                <a:chExt cx="661" cy="384"/>
              </a:xfrm>
            </p:grpSpPr>
            <p:sp>
              <p:nvSpPr>
                <p:cNvPr id="53439" name="Rectangle 159"/>
                <p:cNvSpPr>
                  <a:spLocks noChangeArrowheads="1"/>
                </p:cNvSpPr>
                <p:nvPr/>
              </p:nvSpPr>
              <p:spPr bwMode="auto">
                <a:xfrm>
                  <a:off x="2392" y="3072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40" name="Rectangle 160"/>
                <p:cNvSpPr>
                  <a:spLocks noChangeArrowheads="1"/>
                </p:cNvSpPr>
                <p:nvPr/>
              </p:nvSpPr>
              <p:spPr bwMode="auto">
                <a:xfrm>
                  <a:off x="2349" y="3072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567" name="Group 161"/>
              <p:cNvGrpSpPr>
                <a:grpSpLocks/>
              </p:cNvGrpSpPr>
              <p:nvPr/>
            </p:nvGrpSpPr>
            <p:grpSpPr bwMode="auto">
              <a:xfrm>
                <a:off x="3010" y="3072"/>
                <a:ext cx="645" cy="384"/>
                <a:chOff x="3010" y="3072"/>
                <a:chExt cx="645" cy="384"/>
              </a:xfrm>
            </p:grpSpPr>
            <p:sp>
              <p:nvSpPr>
                <p:cNvPr id="53437" name="Rectangle 162"/>
                <p:cNvSpPr>
                  <a:spLocks noChangeArrowheads="1"/>
                </p:cNvSpPr>
                <p:nvPr/>
              </p:nvSpPr>
              <p:spPr bwMode="auto">
                <a:xfrm>
                  <a:off x="3053" y="3072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38" name="Rectangle 163"/>
                <p:cNvSpPr>
                  <a:spLocks noChangeArrowheads="1"/>
                </p:cNvSpPr>
                <p:nvPr/>
              </p:nvSpPr>
              <p:spPr bwMode="auto">
                <a:xfrm>
                  <a:off x="3010" y="3072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64" name="Group 164"/>
              <p:cNvGrpSpPr>
                <a:grpSpLocks/>
              </p:cNvGrpSpPr>
              <p:nvPr/>
            </p:nvGrpSpPr>
            <p:grpSpPr bwMode="auto">
              <a:xfrm>
                <a:off x="3655" y="3072"/>
                <a:ext cx="628" cy="384"/>
                <a:chOff x="3655" y="3072"/>
                <a:chExt cx="628" cy="384"/>
              </a:xfrm>
            </p:grpSpPr>
            <p:sp>
              <p:nvSpPr>
                <p:cNvPr id="53435" name="Rectangle 165"/>
                <p:cNvSpPr>
                  <a:spLocks noChangeArrowheads="1"/>
                </p:cNvSpPr>
                <p:nvPr/>
              </p:nvSpPr>
              <p:spPr bwMode="auto">
                <a:xfrm>
                  <a:off x="3698" y="3072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36" name="Rectangle 166"/>
                <p:cNvSpPr>
                  <a:spLocks noChangeArrowheads="1"/>
                </p:cNvSpPr>
                <p:nvPr/>
              </p:nvSpPr>
              <p:spPr bwMode="auto">
                <a:xfrm>
                  <a:off x="3655" y="3072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65" name="Group 167"/>
              <p:cNvGrpSpPr>
                <a:grpSpLocks/>
              </p:cNvGrpSpPr>
              <p:nvPr/>
            </p:nvGrpSpPr>
            <p:grpSpPr bwMode="auto">
              <a:xfrm>
                <a:off x="0" y="3456"/>
                <a:ext cx="1092" cy="384"/>
                <a:chOff x="0" y="3456"/>
                <a:chExt cx="1092" cy="384"/>
              </a:xfrm>
            </p:grpSpPr>
            <p:sp>
              <p:nvSpPr>
                <p:cNvPr id="53433" name="Rectangle 168"/>
                <p:cNvSpPr>
                  <a:spLocks noChangeArrowheads="1"/>
                </p:cNvSpPr>
                <p:nvPr/>
              </p:nvSpPr>
              <p:spPr bwMode="auto">
                <a:xfrm>
                  <a:off x="43" y="3456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CAPITAL DE TRABAJO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34" name="Rectangle 169"/>
                <p:cNvSpPr>
                  <a:spLocks noChangeArrowheads="1"/>
                </p:cNvSpPr>
                <p:nvPr/>
              </p:nvSpPr>
              <p:spPr bwMode="auto">
                <a:xfrm>
                  <a:off x="0" y="3456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66" name="Group 170"/>
              <p:cNvGrpSpPr>
                <a:grpSpLocks/>
              </p:cNvGrpSpPr>
              <p:nvPr/>
            </p:nvGrpSpPr>
            <p:grpSpPr bwMode="auto">
              <a:xfrm>
                <a:off x="1092" y="3456"/>
                <a:ext cx="637" cy="384"/>
                <a:chOff x="1092" y="3456"/>
                <a:chExt cx="637" cy="384"/>
              </a:xfrm>
            </p:grpSpPr>
            <p:sp>
              <p:nvSpPr>
                <p:cNvPr id="53431" name="Rectangle 171"/>
                <p:cNvSpPr>
                  <a:spLocks noChangeArrowheads="1"/>
                </p:cNvSpPr>
                <p:nvPr/>
              </p:nvSpPr>
              <p:spPr bwMode="auto">
                <a:xfrm>
                  <a:off x="1135" y="3456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32" name="Rectangle 172"/>
                <p:cNvSpPr>
                  <a:spLocks noChangeArrowheads="1"/>
                </p:cNvSpPr>
                <p:nvPr/>
              </p:nvSpPr>
              <p:spPr bwMode="auto">
                <a:xfrm>
                  <a:off x="1092" y="3456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67" name="Group 173"/>
              <p:cNvGrpSpPr>
                <a:grpSpLocks/>
              </p:cNvGrpSpPr>
              <p:nvPr/>
            </p:nvGrpSpPr>
            <p:grpSpPr bwMode="auto">
              <a:xfrm>
                <a:off x="1729" y="3456"/>
                <a:ext cx="620" cy="384"/>
                <a:chOff x="1729" y="3456"/>
                <a:chExt cx="620" cy="384"/>
              </a:xfrm>
            </p:grpSpPr>
            <p:sp>
              <p:nvSpPr>
                <p:cNvPr id="53429" name="Rectangle 174"/>
                <p:cNvSpPr>
                  <a:spLocks noChangeArrowheads="1"/>
                </p:cNvSpPr>
                <p:nvPr/>
              </p:nvSpPr>
              <p:spPr bwMode="auto">
                <a:xfrm>
                  <a:off x="1772" y="3456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30" name="Rectangle 175"/>
                <p:cNvSpPr>
                  <a:spLocks noChangeArrowheads="1"/>
                </p:cNvSpPr>
                <p:nvPr/>
              </p:nvSpPr>
              <p:spPr bwMode="auto">
                <a:xfrm>
                  <a:off x="1729" y="3456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68" name="Group 176"/>
              <p:cNvGrpSpPr>
                <a:grpSpLocks/>
              </p:cNvGrpSpPr>
              <p:nvPr/>
            </p:nvGrpSpPr>
            <p:grpSpPr bwMode="auto">
              <a:xfrm>
                <a:off x="2349" y="3456"/>
                <a:ext cx="661" cy="384"/>
                <a:chOff x="2349" y="3456"/>
                <a:chExt cx="661" cy="384"/>
              </a:xfrm>
            </p:grpSpPr>
            <p:sp>
              <p:nvSpPr>
                <p:cNvPr id="53427" name="Rectangle 177"/>
                <p:cNvSpPr>
                  <a:spLocks noChangeArrowheads="1"/>
                </p:cNvSpPr>
                <p:nvPr/>
              </p:nvSpPr>
              <p:spPr bwMode="auto">
                <a:xfrm>
                  <a:off x="2392" y="3456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28" name="Rectangle 178"/>
                <p:cNvSpPr>
                  <a:spLocks noChangeArrowheads="1"/>
                </p:cNvSpPr>
                <p:nvPr/>
              </p:nvSpPr>
              <p:spPr bwMode="auto">
                <a:xfrm>
                  <a:off x="2349" y="3456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69" name="Group 179"/>
              <p:cNvGrpSpPr>
                <a:grpSpLocks/>
              </p:cNvGrpSpPr>
              <p:nvPr/>
            </p:nvGrpSpPr>
            <p:grpSpPr bwMode="auto">
              <a:xfrm>
                <a:off x="3010" y="3456"/>
                <a:ext cx="645" cy="384"/>
                <a:chOff x="3010" y="3456"/>
                <a:chExt cx="645" cy="384"/>
              </a:xfrm>
            </p:grpSpPr>
            <p:sp>
              <p:nvSpPr>
                <p:cNvPr id="53425" name="Rectangle 180"/>
                <p:cNvSpPr>
                  <a:spLocks noChangeArrowheads="1"/>
                </p:cNvSpPr>
                <p:nvPr/>
              </p:nvSpPr>
              <p:spPr bwMode="auto">
                <a:xfrm>
                  <a:off x="3053" y="3456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26" name="Rectangle 181"/>
                <p:cNvSpPr>
                  <a:spLocks noChangeArrowheads="1"/>
                </p:cNvSpPr>
                <p:nvPr/>
              </p:nvSpPr>
              <p:spPr bwMode="auto">
                <a:xfrm>
                  <a:off x="3010" y="3456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70" name="Group 182"/>
              <p:cNvGrpSpPr>
                <a:grpSpLocks/>
              </p:cNvGrpSpPr>
              <p:nvPr/>
            </p:nvGrpSpPr>
            <p:grpSpPr bwMode="auto">
              <a:xfrm>
                <a:off x="3655" y="3456"/>
                <a:ext cx="628" cy="384"/>
                <a:chOff x="3655" y="3456"/>
                <a:chExt cx="628" cy="384"/>
              </a:xfrm>
            </p:grpSpPr>
            <p:sp>
              <p:nvSpPr>
                <p:cNvPr id="53423" name="Rectangle 183"/>
                <p:cNvSpPr>
                  <a:spLocks noChangeArrowheads="1"/>
                </p:cNvSpPr>
                <p:nvPr/>
              </p:nvSpPr>
              <p:spPr bwMode="auto">
                <a:xfrm>
                  <a:off x="3698" y="3456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24" name="Rectangle 184"/>
                <p:cNvSpPr>
                  <a:spLocks noChangeArrowheads="1"/>
                </p:cNvSpPr>
                <p:nvPr/>
              </p:nvSpPr>
              <p:spPr bwMode="auto">
                <a:xfrm>
                  <a:off x="3655" y="3456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71" name="Group 185"/>
              <p:cNvGrpSpPr>
                <a:grpSpLocks/>
              </p:cNvGrpSpPr>
              <p:nvPr/>
            </p:nvGrpSpPr>
            <p:grpSpPr bwMode="auto">
              <a:xfrm>
                <a:off x="0" y="3840"/>
                <a:ext cx="1092" cy="384"/>
                <a:chOff x="0" y="3840"/>
                <a:chExt cx="1092" cy="384"/>
              </a:xfrm>
            </p:grpSpPr>
            <p:sp>
              <p:nvSpPr>
                <p:cNvPr id="53421" name="Rectangle 186"/>
                <p:cNvSpPr>
                  <a:spLocks noChangeArrowheads="1"/>
                </p:cNvSpPr>
                <p:nvPr/>
              </p:nvSpPr>
              <p:spPr bwMode="auto">
                <a:xfrm>
                  <a:off x="43" y="3840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Disponible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22" name="Rectangle 187"/>
                <p:cNvSpPr>
                  <a:spLocks noChangeArrowheads="1"/>
                </p:cNvSpPr>
                <p:nvPr/>
              </p:nvSpPr>
              <p:spPr bwMode="auto">
                <a:xfrm>
                  <a:off x="0" y="3840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73" name="Group 188"/>
              <p:cNvGrpSpPr>
                <a:grpSpLocks/>
              </p:cNvGrpSpPr>
              <p:nvPr/>
            </p:nvGrpSpPr>
            <p:grpSpPr bwMode="auto">
              <a:xfrm>
                <a:off x="1092" y="3840"/>
                <a:ext cx="637" cy="384"/>
                <a:chOff x="1092" y="3840"/>
                <a:chExt cx="637" cy="384"/>
              </a:xfrm>
            </p:grpSpPr>
            <p:sp>
              <p:nvSpPr>
                <p:cNvPr id="53419" name="Rectangle 189"/>
                <p:cNvSpPr>
                  <a:spLocks noChangeArrowheads="1"/>
                </p:cNvSpPr>
                <p:nvPr/>
              </p:nvSpPr>
              <p:spPr bwMode="auto">
                <a:xfrm>
                  <a:off x="1135" y="3840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20" name="Rectangle 190"/>
                <p:cNvSpPr>
                  <a:spLocks noChangeArrowheads="1"/>
                </p:cNvSpPr>
                <p:nvPr/>
              </p:nvSpPr>
              <p:spPr bwMode="auto">
                <a:xfrm>
                  <a:off x="1092" y="3840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74" name="Group 191"/>
              <p:cNvGrpSpPr>
                <a:grpSpLocks/>
              </p:cNvGrpSpPr>
              <p:nvPr/>
            </p:nvGrpSpPr>
            <p:grpSpPr bwMode="auto">
              <a:xfrm>
                <a:off x="1729" y="3840"/>
                <a:ext cx="620" cy="384"/>
                <a:chOff x="1729" y="3840"/>
                <a:chExt cx="620" cy="384"/>
              </a:xfrm>
            </p:grpSpPr>
            <p:sp>
              <p:nvSpPr>
                <p:cNvPr id="53417" name="Rectangle 192"/>
                <p:cNvSpPr>
                  <a:spLocks noChangeArrowheads="1"/>
                </p:cNvSpPr>
                <p:nvPr/>
              </p:nvSpPr>
              <p:spPr bwMode="auto">
                <a:xfrm>
                  <a:off x="1772" y="3840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18" name="Rectangle 193"/>
                <p:cNvSpPr>
                  <a:spLocks noChangeArrowheads="1"/>
                </p:cNvSpPr>
                <p:nvPr/>
              </p:nvSpPr>
              <p:spPr bwMode="auto">
                <a:xfrm>
                  <a:off x="1729" y="3840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75" name="Group 194"/>
              <p:cNvGrpSpPr>
                <a:grpSpLocks/>
              </p:cNvGrpSpPr>
              <p:nvPr/>
            </p:nvGrpSpPr>
            <p:grpSpPr bwMode="auto">
              <a:xfrm>
                <a:off x="2349" y="3840"/>
                <a:ext cx="661" cy="384"/>
                <a:chOff x="2349" y="3840"/>
                <a:chExt cx="661" cy="384"/>
              </a:xfrm>
            </p:grpSpPr>
            <p:sp>
              <p:nvSpPr>
                <p:cNvPr id="53415" name="Rectangle 195"/>
                <p:cNvSpPr>
                  <a:spLocks noChangeArrowheads="1"/>
                </p:cNvSpPr>
                <p:nvPr/>
              </p:nvSpPr>
              <p:spPr bwMode="auto">
                <a:xfrm>
                  <a:off x="2392" y="3840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16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9" y="3840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76" name="Group 197"/>
              <p:cNvGrpSpPr>
                <a:grpSpLocks/>
              </p:cNvGrpSpPr>
              <p:nvPr/>
            </p:nvGrpSpPr>
            <p:grpSpPr bwMode="auto">
              <a:xfrm>
                <a:off x="3010" y="3840"/>
                <a:ext cx="645" cy="384"/>
                <a:chOff x="3010" y="3840"/>
                <a:chExt cx="645" cy="384"/>
              </a:xfrm>
            </p:grpSpPr>
            <p:sp>
              <p:nvSpPr>
                <p:cNvPr id="53413" name="Rectangle 198"/>
                <p:cNvSpPr>
                  <a:spLocks noChangeArrowheads="1"/>
                </p:cNvSpPr>
                <p:nvPr/>
              </p:nvSpPr>
              <p:spPr bwMode="auto">
                <a:xfrm>
                  <a:off x="3053" y="3840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14" name="Rectangle 199"/>
                <p:cNvSpPr>
                  <a:spLocks noChangeArrowheads="1"/>
                </p:cNvSpPr>
                <p:nvPr/>
              </p:nvSpPr>
              <p:spPr bwMode="auto">
                <a:xfrm>
                  <a:off x="3010" y="3840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77" name="Group 200"/>
              <p:cNvGrpSpPr>
                <a:grpSpLocks/>
              </p:cNvGrpSpPr>
              <p:nvPr/>
            </p:nvGrpSpPr>
            <p:grpSpPr bwMode="auto">
              <a:xfrm>
                <a:off x="3655" y="3840"/>
                <a:ext cx="628" cy="384"/>
                <a:chOff x="3655" y="3840"/>
                <a:chExt cx="628" cy="384"/>
              </a:xfrm>
            </p:grpSpPr>
            <p:sp>
              <p:nvSpPr>
                <p:cNvPr id="53411" name="Rectangle 201"/>
                <p:cNvSpPr>
                  <a:spLocks noChangeArrowheads="1"/>
                </p:cNvSpPr>
                <p:nvPr/>
              </p:nvSpPr>
              <p:spPr bwMode="auto">
                <a:xfrm>
                  <a:off x="3698" y="3840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12" name="Rectangle 202"/>
                <p:cNvSpPr>
                  <a:spLocks noChangeArrowheads="1"/>
                </p:cNvSpPr>
                <p:nvPr/>
              </p:nvSpPr>
              <p:spPr bwMode="auto">
                <a:xfrm>
                  <a:off x="3655" y="3840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78" name="Group 203"/>
              <p:cNvGrpSpPr>
                <a:grpSpLocks/>
              </p:cNvGrpSpPr>
              <p:nvPr/>
            </p:nvGrpSpPr>
            <p:grpSpPr bwMode="auto">
              <a:xfrm>
                <a:off x="0" y="4224"/>
                <a:ext cx="1092" cy="384"/>
                <a:chOff x="0" y="4224"/>
                <a:chExt cx="1092" cy="384"/>
              </a:xfrm>
            </p:grpSpPr>
            <p:sp>
              <p:nvSpPr>
                <p:cNvPr id="53409" name="Rectangle 204"/>
                <p:cNvSpPr>
                  <a:spLocks noChangeArrowheads="1"/>
                </p:cNvSpPr>
                <p:nvPr/>
              </p:nvSpPr>
              <p:spPr bwMode="auto">
                <a:xfrm>
                  <a:off x="43" y="4224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Créditos por Ventas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10" name="Rectangle 205"/>
                <p:cNvSpPr>
                  <a:spLocks noChangeArrowheads="1"/>
                </p:cNvSpPr>
                <p:nvPr/>
              </p:nvSpPr>
              <p:spPr bwMode="auto">
                <a:xfrm>
                  <a:off x="0" y="4224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79" name="Group 206"/>
              <p:cNvGrpSpPr>
                <a:grpSpLocks/>
              </p:cNvGrpSpPr>
              <p:nvPr/>
            </p:nvGrpSpPr>
            <p:grpSpPr bwMode="auto">
              <a:xfrm>
                <a:off x="1092" y="4224"/>
                <a:ext cx="637" cy="384"/>
                <a:chOff x="1092" y="4224"/>
                <a:chExt cx="637" cy="384"/>
              </a:xfrm>
            </p:grpSpPr>
            <p:sp>
              <p:nvSpPr>
                <p:cNvPr id="53407" name="Rectangle 207"/>
                <p:cNvSpPr>
                  <a:spLocks noChangeArrowheads="1"/>
                </p:cNvSpPr>
                <p:nvPr/>
              </p:nvSpPr>
              <p:spPr bwMode="auto">
                <a:xfrm>
                  <a:off x="1135" y="4224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08" name="Rectangle 208"/>
                <p:cNvSpPr>
                  <a:spLocks noChangeArrowheads="1"/>
                </p:cNvSpPr>
                <p:nvPr/>
              </p:nvSpPr>
              <p:spPr bwMode="auto">
                <a:xfrm>
                  <a:off x="1092" y="4224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80" name="Group 209"/>
              <p:cNvGrpSpPr>
                <a:grpSpLocks/>
              </p:cNvGrpSpPr>
              <p:nvPr/>
            </p:nvGrpSpPr>
            <p:grpSpPr bwMode="auto">
              <a:xfrm>
                <a:off x="1729" y="4224"/>
                <a:ext cx="620" cy="384"/>
                <a:chOff x="1729" y="4224"/>
                <a:chExt cx="620" cy="384"/>
              </a:xfrm>
            </p:grpSpPr>
            <p:sp>
              <p:nvSpPr>
                <p:cNvPr id="53405" name="Rectangle 210"/>
                <p:cNvSpPr>
                  <a:spLocks noChangeArrowheads="1"/>
                </p:cNvSpPr>
                <p:nvPr/>
              </p:nvSpPr>
              <p:spPr bwMode="auto">
                <a:xfrm>
                  <a:off x="1772" y="4224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06" name="Rectangle 211"/>
                <p:cNvSpPr>
                  <a:spLocks noChangeArrowheads="1"/>
                </p:cNvSpPr>
                <p:nvPr/>
              </p:nvSpPr>
              <p:spPr bwMode="auto">
                <a:xfrm>
                  <a:off x="1729" y="4224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81" name="Group 212"/>
              <p:cNvGrpSpPr>
                <a:grpSpLocks/>
              </p:cNvGrpSpPr>
              <p:nvPr/>
            </p:nvGrpSpPr>
            <p:grpSpPr bwMode="auto">
              <a:xfrm>
                <a:off x="2349" y="4224"/>
                <a:ext cx="661" cy="384"/>
                <a:chOff x="2349" y="4224"/>
                <a:chExt cx="661" cy="384"/>
              </a:xfrm>
            </p:grpSpPr>
            <p:sp>
              <p:nvSpPr>
                <p:cNvPr id="53403" name="Rectangle 213"/>
                <p:cNvSpPr>
                  <a:spLocks noChangeArrowheads="1"/>
                </p:cNvSpPr>
                <p:nvPr/>
              </p:nvSpPr>
              <p:spPr bwMode="auto">
                <a:xfrm>
                  <a:off x="2392" y="4224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04" name="Rectangle 214"/>
                <p:cNvSpPr>
                  <a:spLocks noChangeArrowheads="1"/>
                </p:cNvSpPr>
                <p:nvPr/>
              </p:nvSpPr>
              <p:spPr bwMode="auto">
                <a:xfrm>
                  <a:off x="2349" y="4224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82" name="Group 215"/>
              <p:cNvGrpSpPr>
                <a:grpSpLocks/>
              </p:cNvGrpSpPr>
              <p:nvPr/>
            </p:nvGrpSpPr>
            <p:grpSpPr bwMode="auto">
              <a:xfrm>
                <a:off x="3010" y="4224"/>
                <a:ext cx="645" cy="384"/>
                <a:chOff x="3010" y="4224"/>
                <a:chExt cx="645" cy="384"/>
              </a:xfrm>
            </p:grpSpPr>
            <p:sp>
              <p:nvSpPr>
                <p:cNvPr id="53401" name="Rectangle 216"/>
                <p:cNvSpPr>
                  <a:spLocks noChangeArrowheads="1"/>
                </p:cNvSpPr>
                <p:nvPr/>
              </p:nvSpPr>
              <p:spPr bwMode="auto">
                <a:xfrm>
                  <a:off x="3053" y="4224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02" name="Rectangle 217"/>
                <p:cNvSpPr>
                  <a:spLocks noChangeArrowheads="1"/>
                </p:cNvSpPr>
                <p:nvPr/>
              </p:nvSpPr>
              <p:spPr bwMode="auto">
                <a:xfrm>
                  <a:off x="3010" y="4224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83" name="Group 218"/>
              <p:cNvGrpSpPr>
                <a:grpSpLocks/>
              </p:cNvGrpSpPr>
              <p:nvPr/>
            </p:nvGrpSpPr>
            <p:grpSpPr bwMode="auto">
              <a:xfrm>
                <a:off x="3655" y="4224"/>
                <a:ext cx="628" cy="384"/>
                <a:chOff x="3655" y="4224"/>
                <a:chExt cx="628" cy="384"/>
              </a:xfrm>
            </p:grpSpPr>
            <p:sp>
              <p:nvSpPr>
                <p:cNvPr id="53399" name="Rectangle 219"/>
                <p:cNvSpPr>
                  <a:spLocks noChangeArrowheads="1"/>
                </p:cNvSpPr>
                <p:nvPr/>
              </p:nvSpPr>
              <p:spPr bwMode="auto">
                <a:xfrm>
                  <a:off x="3698" y="4224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400" name="Rectangle 220"/>
                <p:cNvSpPr>
                  <a:spLocks noChangeArrowheads="1"/>
                </p:cNvSpPr>
                <p:nvPr/>
              </p:nvSpPr>
              <p:spPr bwMode="auto">
                <a:xfrm>
                  <a:off x="3655" y="4224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84" name="Group 221"/>
              <p:cNvGrpSpPr>
                <a:grpSpLocks/>
              </p:cNvGrpSpPr>
              <p:nvPr/>
            </p:nvGrpSpPr>
            <p:grpSpPr bwMode="auto">
              <a:xfrm>
                <a:off x="0" y="4608"/>
                <a:ext cx="1092" cy="384"/>
                <a:chOff x="0" y="4608"/>
                <a:chExt cx="1092" cy="384"/>
              </a:xfrm>
            </p:grpSpPr>
            <p:sp>
              <p:nvSpPr>
                <p:cNvPr id="53397" name="Rectangle 222"/>
                <p:cNvSpPr>
                  <a:spLocks noChangeArrowheads="1"/>
                </p:cNvSpPr>
                <p:nvPr/>
              </p:nvSpPr>
              <p:spPr bwMode="auto">
                <a:xfrm>
                  <a:off x="43" y="4608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Incrementos de Stock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98" name="Rectangle 223"/>
                <p:cNvSpPr>
                  <a:spLocks noChangeArrowheads="1"/>
                </p:cNvSpPr>
                <p:nvPr/>
              </p:nvSpPr>
              <p:spPr bwMode="auto">
                <a:xfrm>
                  <a:off x="0" y="4608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85" name="Group 224"/>
              <p:cNvGrpSpPr>
                <a:grpSpLocks/>
              </p:cNvGrpSpPr>
              <p:nvPr/>
            </p:nvGrpSpPr>
            <p:grpSpPr bwMode="auto">
              <a:xfrm>
                <a:off x="1092" y="4608"/>
                <a:ext cx="637" cy="384"/>
                <a:chOff x="1092" y="4608"/>
                <a:chExt cx="637" cy="384"/>
              </a:xfrm>
            </p:grpSpPr>
            <p:sp>
              <p:nvSpPr>
                <p:cNvPr id="53395" name="Rectangle 225"/>
                <p:cNvSpPr>
                  <a:spLocks noChangeArrowheads="1"/>
                </p:cNvSpPr>
                <p:nvPr/>
              </p:nvSpPr>
              <p:spPr bwMode="auto">
                <a:xfrm>
                  <a:off x="1135" y="4608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96" name="Rectangle 226"/>
                <p:cNvSpPr>
                  <a:spLocks noChangeArrowheads="1"/>
                </p:cNvSpPr>
                <p:nvPr/>
              </p:nvSpPr>
              <p:spPr bwMode="auto">
                <a:xfrm>
                  <a:off x="1092" y="4608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86" name="Group 227"/>
              <p:cNvGrpSpPr>
                <a:grpSpLocks/>
              </p:cNvGrpSpPr>
              <p:nvPr/>
            </p:nvGrpSpPr>
            <p:grpSpPr bwMode="auto">
              <a:xfrm>
                <a:off x="1729" y="4608"/>
                <a:ext cx="620" cy="384"/>
                <a:chOff x="1729" y="4608"/>
                <a:chExt cx="620" cy="384"/>
              </a:xfrm>
            </p:grpSpPr>
            <p:sp>
              <p:nvSpPr>
                <p:cNvPr id="53393" name="Rectangle 228"/>
                <p:cNvSpPr>
                  <a:spLocks noChangeArrowheads="1"/>
                </p:cNvSpPr>
                <p:nvPr/>
              </p:nvSpPr>
              <p:spPr bwMode="auto">
                <a:xfrm>
                  <a:off x="1772" y="4608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94" name="Rectangle 229"/>
                <p:cNvSpPr>
                  <a:spLocks noChangeArrowheads="1"/>
                </p:cNvSpPr>
                <p:nvPr/>
              </p:nvSpPr>
              <p:spPr bwMode="auto">
                <a:xfrm>
                  <a:off x="1729" y="4608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87" name="Group 230"/>
              <p:cNvGrpSpPr>
                <a:grpSpLocks/>
              </p:cNvGrpSpPr>
              <p:nvPr/>
            </p:nvGrpSpPr>
            <p:grpSpPr bwMode="auto">
              <a:xfrm>
                <a:off x="2349" y="4608"/>
                <a:ext cx="661" cy="384"/>
                <a:chOff x="2349" y="4608"/>
                <a:chExt cx="661" cy="384"/>
              </a:xfrm>
            </p:grpSpPr>
            <p:sp>
              <p:nvSpPr>
                <p:cNvPr id="53391" name="Rectangle 231"/>
                <p:cNvSpPr>
                  <a:spLocks noChangeArrowheads="1"/>
                </p:cNvSpPr>
                <p:nvPr/>
              </p:nvSpPr>
              <p:spPr bwMode="auto">
                <a:xfrm>
                  <a:off x="2392" y="4608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92" name="Rectangle 232"/>
                <p:cNvSpPr>
                  <a:spLocks noChangeArrowheads="1"/>
                </p:cNvSpPr>
                <p:nvPr/>
              </p:nvSpPr>
              <p:spPr bwMode="auto">
                <a:xfrm>
                  <a:off x="2349" y="4608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88" name="Group 233"/>
              <p:cNvGrpSpPr>
                <a:grpSpLocks/>
              </p:cNvGrpSpPr>
              <p:nvPr/>
            </p:nvGrpSpPr>
            <p:grpSpPr bwMode="auto">
              <a:xfrm>
                <a:off x="3010" y="4608"/>
                <a:ext cx="645" cy="384"/>
                <a:chOff x="3010" y="4608"/>
                <a:chExt cx="645" cy="384"/>
              </a:xfrm>
            </p:grpSpPr>
            <p:sp>
              <p:nvSpPr>
                <p:cNvPr id="53389" name="Rectangle 234"/>
                <p:cNvSpPr>
                  <a:spLocks noChangeArrowheads="1"/>
                </p:cNvSpPr>
                <p:nvPr/>
              </p:nvSpPr>
              <p:spPr bwMode="auto">
                <a:xfrm>
                  <a:off x="3053" y="4608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90" name="Rectangle 235"/>
                <p:cNvSpPr>
                  <a:spLocks noChangeArrowheads="1"/>
                </p:cNvSpPr>
                <p:nvPr/>
              </p:nvSpPr>
              <p:spPr bwMode="auto">
                <a:xfrm>
                  <a:off x="3010" y="4608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89" name="Group 236"/>
              <p:cNvGrpSpPr>
                <a:grpSpLocks/>
              </p:cNvGrpSpPr>
              <p:nvPr/>
            </p:nvGrpSpPr>
            <p:grpSpPr bwMode="auto">
              <a:xfrm>
                <a:off x="3655" y="4608"/>
                <a:ext cx="628" cy="384"/>
                <a:chOff x="3655" y="4608"/>
                <a:chExt cx="628" cy="384"/>
              </a:xfrm>
            </p:grpSpPr>
            <p:sp>
              <p:nvSpPr>
                <p:cNvPr id="53387" name="Rectangle 237"/>
                <p:cNvSpPr>
                  <a:spLocks noChangeArrowheads="1"/>
                </p:cNvSpPr>
                <p:nvPr/>
              </p:nvSpPr>
              <p:spPr bwMode="auto">
                <a:xfrm>
                  <a:off x="3698" y="4608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88" name="Rectangle 238"/>
                <p:cNvSpPr>
                  <a:spLocks noChangeArrowheads="1"/>
                </p:cNvSpPr>
                <p:nvPr/>
              </p:nvSpPr>
              <p:spPr bwMode="auto">
                <a:xfrm>
                  <a:off x="3655" y="4608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90" name="Group 239"/>
              <p:cNvGrpSpPr>
                <a:grpSpLocks/>
              </p:cNvGrpSpPr>
              <p:nvPr/>
            </p:nvGrpSpPr>
            <p:grpSpPr bwMode="auto">
              <a:xfrm>
                <a:off x="0" y="4992"/>
                <a:ext cx="1092" cy="384"/>
                <a:chOff x="0" y="4992"/>
                <a:chExt cx="1092" cy="384"/>
              </a:xfrm>
            </p:grpSpPr>
            <p:sp>
              <p:nvSpPr>
                <p:cNvPr id="53385" name="Rectangle 240"/>
                <p:cNvSpPr>
                  <a:spLocks noChangeArrowheads="1"/>
                </p:cNvSpPr>
                <p:nvPr/>
              </p:nvSpPr>
              <p:spPr bwMode="auto">
                <a:xfrm>
                  <a:off x="43" y="4992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MENOS: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86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4992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91" name="Group 242"/>
              <p:cNvGrpSpPr>
                <a:grpSpLocks/>
              </p:cNvGrpSpPr>
              <p:nvPr/>
            </p:nvGrpSpPr>
            <p:grpSpPr bwMode="auto">
              <a:xfrm>
                <a:off x="1092" y="4992"/>
                <a:ext cx="637" cy="384"/>
                <a:chOff x="1092" y="4992"/>
                <a:chExt cx="637" cy="384"/>
              </a:xfrm>
            </p:grpSpPr>
            <p:sp>
              <p:nvSpPr>
                <p:cNvPr id="53383" name="Rectangle 243"/>
                <p:cNvSpPr>
                  <a:spLocks noChangeArrowheads="1"/>
                </p:cNvSpPr>
                <p:nvPr/>
              </p:nvSpPr>
              <p:spPr bwMode="auto">
                <a:xfrm>
                  <a:off x="1135" y="4992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84" name="Rectangle 244"/>
                <p:cNvSpPr>
                  <a:spLocks noChangeArrowheads="1"/>
                </p:cNvSpPr>
                <p:nvPr/>
              </p:nvSpPr>
              <p:spPr bwMode="auto">
                <a:xfrm>
                  <a:off x="1092" y="4992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92" name="Group 245"/>
              <p:cNvGrpSpPr>
                <a:grpSpLocks/>
              </p:cNvGrpSpPr>
              <p:nvPr/>
            </p:nvGrpSpPr>
            <p:grpSpPr bwMode="auto">
              <a:xfrm>
                <a:off x="1729" y="4992"/>
                <a:ext cx="620" cy="384"/>
                <a:chOff x="1729" y="4992"/>
                <a:chExt cx="620" cy="384"/>
              </a:xfrm>
            </p:grpSpPr>
            <p:sp>
              <p:nvSpPr>
                <p:cNvPr id="53381" name="Rectangle 246"/>
                <p:cNvSpPr>
                  <a:spLocks noChangeArrowheads="1"/>
                </p:cNvSpPr>
                <p:nvPr/>
              </p:nvSpPr>
              <p:spPr bwMode="auto">
                <a:xfrm>
                  <a:off x="1772" y="4992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82" name="Rectangle 247"/>
                <p:cNvSpPr>
                  <a:spLocks noChangeArrowheads="1"/>
                </p:cNvSpPr>
                <p:nvPr/>
              </p:nvSpPr>
              <p:spPr bwMode="auto">
                <a:xfrm>
                  <a:off x="1729" y="4992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93" name="Group 248"/>
              <p:cNvGrpSpPr>
                <a:grpSpLocks/>
              </p:cNvGrpSpPr>
              <p:nvPr/>
            </p:nvGrpSpPr>
            <p:grpSpPr bwMode="auto">
              <a:xfrm>
                <a:off x="2349" y="4992"/>
                <a:ext cx="661" cy="384"/>
                <a:chOff x="2349" y="4992"/>
                <a:chExt cx="661" cy="384"/>
              </a:xfrm>
            </p:grpSpPr>
            <p:sp>
              <p:nvSpPr>
                <p:cNvPr id="53379" name="Rectangle 249"/>
                <p:cNvSpPr>
                  <a:spLocks noChangeArrowheads="1"/>
                </p:cNvSpPr>
                <p:nvPr/>
              </p:nvSpPr>
              <p:spPr bwMode="auto">
                <a:xfrm>
                  <a:off x="2392" y="4992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80" name="Rectangle 250"/>
                <p:cNvSpPr>
                  <a:spLocks noChangeArrowheads="1"/>
                </p:cNvSpPr>
                <p:nvPr/>
              </p:nvSpPr>
              <p:spPr bwMode="auto">
                <a:xfrm>
                  <a:off x="2349" y="4992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94" name="Group 251"/>
              <p:cNvGrpSpPr>
                <a:grpSpLocks/>
              </p:cNvGrpSpPr>
              <p:nvPr/>
            </p:nvGrpSpPr>
            <p:grpSpPr bwMode="auto">
              <a:xfrm>
                <a:off x="3010" y="4992"/>
                <a:ext cx="645" cy="384"/>
                <a:chOff x="3010" y="4992"/>
                <a:chExt cx="645" cy="384"/>
              </a:xfrm>
            </p:grpSpPr>
            <p:sp>
              <p:nvSpPr>
                <p:cNvPr id="53377" name="Rectangle 252"/>
                <p:cNvSpPr>
                  <a:spLocks noChangeArrowheads="1"/>
                </p:cNvSpPr>
                <p:nvPr/>
              </p:nvSpPr>
              <p:spPr bwMode="auto">
                <a:xfrm>
                  <a:off x="3053" y="4992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78" name="Rectangle 253"/>
                <p:cNvSpPr>
                  <a:spLocks noChangeArrowheads="1"/>
                </p:cNvSpPr>
                <p:nvPr/>
              </p:nvSpPr>
              <p:spPr bwMode="auto">
                <a:xfrm>
                  <a:off x="3010" y="4992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485695" name="Group 254"/>
              <p:cNvGrpSpPr>
                <a:grpSpLocks/>
              </p:cNvGrpSpPr>
              <p:nvPr/>
            </p:nvGrpSpPr>
            <p:grpSpPr bwMode="auto">
              <a:xfrm>
                <a:off x="3655" y="4992"/>
                <a:ext cx="628" cy="384"/>
                <a:chOff x="3655" y="4992"/>
                <a:chExt cx="628" cy="384"/>
              </a:xfrm>
            </p:grpSpPr>
            <p:sp>
              <p:nvSpPr>
                <p:cNvPr id="53375" name="Rectangle 255"/>
                <p:cNvSpPr>
                  <a:spLocks noChangeArrowheads="1"/>
                </p:cNvSpPr>
                <p:nvPr/>
              </p:nvSpPr>
              <p:spPr bwMode="auto">
                <a:xfrm>
                  <a:off x="3698" y="4992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76" name="Rectangle 256"/>
                <p:cNvSpPr>
                  <a:spLocks noChangeArrowheads="1"/>
                </p:cNvSpPr>
                <p:nvPr/>
              </p:nvSpPr>
              <p:spPr bwMode="auto">
                <a:xfrm>
                  <a:off x="3655" y="4992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344" name="Group 257"/>
              <p:cNvGrpSpPr>
                <a:grpSpLocks/>
              </p:cNvGrpSpPr>
              <p:nvPr/>
            </p:nvGrpSpPr>
            <p:grpSpPr bwMode="auto">
              <a:xfrm>
                <a:off x="0" y="5376"/>
                <a:ext cx="1092" cy="384"/>
                <a:chOff x="0" y="5376"/>
                <a:chExt cx="1092" cy="384"/>
              </a:xfrm>
            </p:grpSpPr>
            <p:sp>
              <p:nvSpPr>
                <p:cNvPr id="53373" name="Rectangle 258"/>
                <p:cNvSpPr>
                  <a:spLocks noChangeArrowheads="1"/>
                </p:cNvSpPr>
                <p:nvPr/>
              </p:nvSpPr>
              <p:spPr bwMode="auto">
                <a:xfrm>
                  <a:off x="43" y="5376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Crédito de Proveedores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74" name="Rectangle 259"/>
                <p:cNvSpPr>
                  <a:spLocks noChangeArrowheads="1"/>
                </p:cNvSpPr>
                <p:nvPr/>
              </p:nvSpPr>
              <p:spPr bwMode="auto">
                <a:xfrm>
                  <a:off x="0" y="5376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345" name="Group 260"/>
              <p:cNvGrpSpPr>
                <a:grpSpLocks/>
              </p:cNvGrpSpPr>
              <p:nvPr/>
            </p:nvGrpSpPr>
            <p:grpSpPr bwMode="auto">
              <a:xfrm>
                <a:off x="1092" y="5376"/>
                <a:ext cx="637" cy="384"/>
                <a:chOff x="1092" y="5376"/>
                <a:chExt cx="637" cy="384"/>
              </a:xfrm>
            </p:grpSpPr>
            <p:sp>
              <p:nvSpPr>
                <p:cNvPr id="53371" name="Rectangle 261"/>
                <p:cNvSpPr>
                  <a:spLocks noChangeArrowheads="1"/>
                </p:cNvSpPr>
                <p:nvPr/>
              </p:nvSpPr>
              <p:spPr bwMode="auto">
                <a:xfrm>
                  <a:off x="1135" y="5376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72" name="Rectangle 262"/>
                <p:cNvSpPr>
                  <a:spLocks noChangeArrowheads="1"/>
                </p:cNvSpPr>
                <p:nvPr/>
              </p:nvSpPr>
              <p:spPr bwMode="auto">
                <a:xfrm>
                  <a:off x="1092" y="5376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346" name="Group 263"/>
              <p:cNvGrpSpPr>
                <a:grpSpLocks/>
              </p:cNvGrpSpPr>
              <p:nvPr/>
            </p:nvGrpSpPr>
            <p:grpSpPr bwMode="auto">
              <a:xfrm>
                <a:off x="1729" y="5376"/>
                <a:ext cx="620" cy="384"/>
                <a:chOff x="1729" y="5376"/>
                <a:chExt cx="620" cy="384"/>
              </a:xfrm>
            </p:grpSpPr>
            <p:sp>
              <p:nvSpPr>
                <p:cNvPr id="53369" name="Rectangle 264"/>
                <p:cNvSpPr>
                  <a:spLocks noChangeArrowheads="1"/>
                </p:cNvSpPr>
                <p:nvPr/>
              </p:nvSpPr>
              <p:spPr bwMode="auto">
                <a:xfrm>
                  <a:off x="1772" y="5376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70" name="Rectangle 265"/>
                <p:cNvSpPr>
                  <a:spLocks noChangeArrowheads="1"/>
                </p:cNvSpPr>
                <p:nvPr/>
              </p:nvSpPr>
              <p:spPr bwMode="auto">
                <a:xfrm>
                  <a:off x="1729" y="5376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347" name="Group 266"/>
              <p:cNvGrpSpPr>
                <a:grpSpLocks/>
              </p:cNvGrpSpPr>
              <p:nvPr/>
            </p:nvGrpSpPr>
            <p:grpSpPr bwMode="auto">
              <a:xfrm>
                <a:off x="2349" y="5376"/>
                <a:ext cx="661" cy="384"/>
                <a:chOff x="2349" y="5376"/>
                <a:chExt cx="661" cy="384"/>
              </a:xfrm>
            </p:grpSpPr>
            <p:sp>
              <p:nvSpPr>
                <p:cNvPr id="53367" name="Rectangle 267"/>
                <p:cNvSpPr>
                  <a:spLocks noChangeArrowheads="1"/>
                </p:cNvSpPr>
                <p:nvPr/>
              </p:nvSpPr>
              <p:spPr bwMode="auto">
                <a:xfrm>
                  <a:off x="2392" y="5376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68" name="Rectangle 268"/>
                <p:cNvSpPr>
                  <a:spLocks noChangeArrowheads="1"/>
                </p:cNvSpPr>
                <p:nvPr/>
              </p:nvSpPr>
              <p:spPr bwMode="auto">
                <a:xfrm>
                  <a:off x="2349" y="5376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348" name="Group 269"/>
              <p:cNvGrpSpPr>
                <a:grpSpLocks/>
              </p:cNvGrpSpPr>
              <p:nvPr/>
            </p:nvGrpSpPr>
            <p:grpSpPr bwMode="auto">
              <a:xfrm>
                <a:off x="3010" y="5376"/>
                <a:ext cx="645" cy="384"/>
                <a:chOff x="3010" y="5376"/>
                <a:chExt cx="645" cy="384"/>
              </a:xfrm>
            </p:grpSpPr>
            <p:sp>
              <p:nvSpPr>
                <p:cNvPr id="53365" name="Rectangle 270"/>
                <p:cNvSpPr>
                  <a:spLocks noChangeArrowheads="1"/>
                </p:cNvSpPr>
                <p:nvPr/>
              </p:nvSpPr>
              <p:spPr bwMode="auto">
                <a:xfrm>
                  <a:off x="3053" y="5376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66" name="Rectangle 271"/>
                <p:cNvSpPr>
                  <a:spLocks noChangeArrowheads="1"/>
                </p:cNvSpPr>
                <p:nvPr/>
              </p:nvSpPr>
              <p:spPr bwMode="auto">
                <a:xfrm>
                  <a:off x="3010" y="5376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349" name="Group 272"/>
              <p:cNvGrpSpPr>
                <a:grpSpLocks/>
              </p:cNvGrpSpPr>
              <p:nvPr/>
            </p:nvGrpSpPr>
            <p:grpSpPr bwMode="auto">
              <a:xfrm>
                <a:off x="3655" y="5376"/>
                <a:ext cx="628" cy="384"/>
                <a:chOff x="3655" y="5376"/>
                <a:chExt cx="628" cy="384"/>
              </a:xfrm>
            </p:grpSpPr>
            <p:sp>
              <p:nvSpPr>
                <p:cNvPr id="53363" name="Rectangle 273"/>
                <p:cNvSpPr>
                  <a:spLocks noChangeArrowheads="1"/>
                </p:cNvSpPr>
                <p:nvPr/>
              </p:nvSpPr>
              <p:spPr bwMode="auto">
                <a:xfrm>
                  <a:off x="3698" y="5376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64" name="Rectangle 274"/>
                <p:cNvSpPr>
                  <a:spLocks noChangeArrowheads="1"/>
                </p:cNvSpPr>
                <p:nvPr/>
              </p:nvSpPr>
              <p:spPr bwMode="auto">
                <a:xfrm>
                  <a:off x="3655" y="5376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350" name="Group 275"/>
              <p:cNvGrpSpPr>
                <a:grpSpLocks/>
              </p:cNvGrpSpPr>
              <p:nvPr/>
            </p:nvGrpSpPr>
            <p:grpSpPr bwMode="auto">
              <a:xfrm>
                <a:off x="0" y="5760"/>
                <a:ext cx="1092" cy="384"/>
                <a:chOff x="0" y="5760"/>
                <a:chExt cx="1092" cy="384"/>
              </a:xfrm>
            </p:grpSpPr>
            <p:sp>
              <p:nvSpPr>
                <p:cNvPr id="53361" name="Rectangle 276"/>
                <p:cNvSpPr>
                  <a:spLocks noChangeArrowheads="1"/>
                </p:cNvSpPr>
                <p:nvPr/>
              </p:nvSpPr>
              <p:spPr bwMode="auto">
                <a:xfrm>
                  <a:off x="43" y="5760"/>
                  <a:ext cx="100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TOTAL DE CAPITAL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62" name="Rectangle 277"/>
                <p:cNvSpPr>
                  <a:spLocks noChangeArrowheads="1"/>
                </p:cNvSpPr>
                <p:nvPr/>
              </p:nvSpPr>
              <p:spPr bwMode="auto">
                <a:xfrm>
                  <a:off x="0" y="5760"/>
                  <a:ext cx="109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248" name="Group 278"/>
              <p:cNvGrpSpPr>
                <a:grpSpLocks/>
              </p:cNvGrpSpPr>
              <p:nvPr/>
            </p:nvGrpSpPr>
            <p:grpSpPr bwMode="auto">
              <a:xfrm>
                <a:off x="1092" y="5760"/>
                <a:ext cx="637" cy="384"/>
                <a:chOff x="1092" y="5760"/>
                <a:chExt cx="637" cy="384"/>
              </a:xfrm>
            </p:grpSpPr>
            <p:sp>
              <p:nvSpPr>
                <p:cNvPr id="53359" name="Rectangle 279"/>
                <p:cNvSpPr>
                  <a:spLocks noChangeArrowheads="1"/>
                </p:cNvSpPr>
                <p:nvPr/>
              </p:nvSpPr>
              <p:spPr bwMode="auto">
                <a:xfrm>
                  <a:off x="1135" y="5760"/>
                  <a:ext cx="55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60" name="Rectangle 280"/>
                <p:cNvSpPr>
                  <a:spLocks noChangeArrowheads="1"/>
                </p:cNvSpPr>
                <p:nvPr/>
              </p:nvSpPr>
              <p:spPr bwMode="auto">
                <a:xfrm>
                  <a:off x="1092" y="5760"/>
                  <a:ext cx="63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249" name="Group 281"/>
              <p:cNvGrpSpPr>
                <a:grpSpLocks/>
              </p:cNvGrpSpPr>
              <p:nvPr/>
            </p:nvGrpSpPr>
            <p:grpSpPr bwMode="auto">
              <a:xfrm>
                <a:off x="1729" y="5760"/>
                <a:ext cx="620" cy="384"/>
                <a:chOff x="1729" y="5760"/>
                <a:chExt cx="620" cy="384"/>
              </a:xfrm>
            </p:grpSpPr>
            <p:sp>
              <p:nvSpPr>
                <p:cNvPr id="53357" name="Rectangle 282"/>
                <p:cNvSpPr>
                  <a:spLocks noChangeArrowheads="1"/>
                </p:cNvSpPr>
                <p:nvPr/>
              </p:nvSpPr>
              <p:spPr bwMode="auto">
                <a:xfrm>
                  <a:off x="1772" y="5760"/>
                  <a:ext cx="53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58" name="Rectangle 283"/>
                <p:cNvSpPr>
                  <a:spLocks noChangeArrowheads="1"/>
                </p:cNvSpPr>
                <p:nvPr/>
              </p:nvSpPr>
              <p:spPr bwMode="auto">
                <a:xfrm>
                  <a:off x="1729" y="5760"/>
                  <a:ext cx="62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251" name="Group 284"/>
              <p:cNvGrpSpPr>
                <a:grpSpLocks/>
              </p:cNvGrpSpPr>
              <p:nvPr/>
            </p:nvGrpSpPr>
            <p:grpSpPr bwMode="auto">
              <a:xfrm>
                <a:off x="2349" y="5760"/>
                <a:ext cx="661" cy="384"/>
                <a:chOff x="2349" y="5760"/>
                <a:chExt cx="661" cy="384"/>
              </a:xfrm>
            </p:grpSpPr>
            <p:sp>
              <p:nvSpPr>
                <p:cNvPr id="53355" name="Rectangle 285"/>
                <p:cNvSpPr>
                  <a:spLocks noChangeArrowheads="1"/>
                </p:cNvSpPr>
                <p:nvPr/>
              </p:nvSpPr>
              <p:spPr bwMode="auto">
                <a:xfrm>
                  <a:off x="2392" y="5760"/>
                  <a:ext cx="5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56" name="Rectangle 286"/>
                <p:cNvSpPr>
                  <a:spLocks noChangeArrowheads="1"/>
                </p:cNvSpPr>
                <p:nvPr/>
              </p:nvSpPr>
              <p:spPr bwMode="auto">
                <a:xfrm>
                  <a:off x="2349" y="5760"/>
                  <a:ext cx="6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252" name="Group 287"/>
              <p:cNvGrpSpPr>
                <a:grpSpLocks/>
              </p:cNvGrpSpPr>
              <p:nvPr/>
            </p:nvGrpSpPr>
            <p:grpSpPr bwMode="auto">
              <a:xfrm>
                <a:off x="3010" y="5760"/>
                <a:ext cx="645" cy="384"/>
                <a:chOff x="3010" y="5760"/>
                <a:chExt cx="645" cy="384"/>
              </a:xfrm>
            </p:grpSpPr>
            <p:sp>
              <p:nvSpPr>
                <p:cNvPr id="53353" name="Rectangle 288"/>
                <p:cNvSpPr>
                  <a:spLocks noChangeArrowheads="1"/>
                </p:cNvSpPr>
                <p:nvPr/>
              </p:nvSpPr>
              <p:spPr bwMode="auto">
                <a:xfrm>
                  <a:off x="3053" y="5760"/>
                  <a:ext cx="55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54" name="Rectangle 289"/>
                <p:cNvSpPr>
                  <a:spLocks noChangeArrowheads="1"/>
                </p:cNvSpPr>
                <p:nvPr/>
              </p:nvSpPr>
              <p:spPr bwMode="auto">
                <a:xfrm>
                  <a:off x="3010" y="5760"/>
                  <a:ext cx="6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  <p:grpSp>
            <p:nvGrpSpPr>
              <p:cNvPr id="53253" name="Group 290"/>
              <p:cNvGrpSpPr>
                <a:grpSpLocks/>
              </p:cNvGrpSpPr>
              <p:nvPr/>
            </p:nvGrpSpPr>
            <p:grpSpPr bwMode="auto">
              <a:xfrm>
                <a:off x="3655" y="5760"/>
                <a:ext cx="628" cy="384"/>
                <a:chOff x="3655" y="5760"/>
                <a:chExt cx="628" cy="384"/>
              </a:xfrm>
            </p:grpSpPr>
            <p:sp>
              <p:nvSpPr>
                <p:cNvPr id="53351" name="Rectangle 291"/>
                <p:cNvSpPr>
                  <a:spLocks noChangeArrowheads="1"/>
                </p:cNvSpPr>
                <p:nvPr/>
              </p:nvSpPr>
              <p:spPr bwMode="auto">
                <a:xfrm>
                  <a:off x="3698" y="5760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pPr eaLnBrk="1" hangingPunct="1"/>
                  <a:r>
                    <a:rPr kumimoji="1" lang="en-US" sz="1000">
                      <a:solidFill>
                        <a:srgbClr val="000000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endParaRPr kumimoji="1"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352" name="Rectangle 292"/>
                <p:cNvSpPr>
                  <a:spLocks noChangeArrowheads="1"/>
                </p:cNvSpPr>
                <p:nvPr/>
              </p:nvSpPr>
              <p:spPr bwMode="auto">
                <a:xfrm>
                  <a:off x="3655" y="5760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/>
                <a:lstStyle/>
                <a:p>
                  <a:endParaRPr lang="es-AR"/>
                </a:p>
              </p:txBody>
            </p:sp>
          </p:grpSp>
        </p:grpSp>
        <p:sp>
          <p:nvSpPr>
            <p:cNvPr id="53254" name="Rectangle 293"/>
            <p:cNvSpPr>
              <a:spLocks noChangeArrowheads="1"/>
            </p:cNvSpPr>
            <p:nvPr/>
          </p:nvSpPr>
          <p:spPr bwMode="auto">
            <a:xfrm>
              <a:off x="-3" y="-3"/>
              <a:ext cx="4289" cy="615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endParaRPr lang="es-AR"/>
            </a:p>
          </p:txBody>
        </p:sp>
      </p:grpSp>
      <p:sp>
        <p:nvSpPr>
          <p:cNvPr id="485672" name="Rectangle 296"/>
          <p:cNvSpPr>
            <a:spLocks noChangeArrowheads="1"/>
          </p:cNvSpPr>
          <p:nvPr/>
        </p:nvSpPr>
        <p:spPr bwMode="auto">
          <a:xfrm>
            <a:off x="742950" y="3048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Modelo de capital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3" name="Rectangle 3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Cálculo de Impuestos</a:t>
            </a:r>
          </a:p>
        </p:txBody>
      </p:sp>
      <p:graphicFrame>
        <p:nvGraphicFramePr>
          <p:cNvPr id="11266" name="Object 52"/>
          <p:cNvGraphicFramePr>
            <a:graphicFrameLocks noChangeAspect="1"/>
          </p:cNvGraphicFramePr>
          <p:nvPr/>
        </p:nvGraphicFramePr>
        <p:xfrm>
          <a:off x="457200" y="1981200"/>
          <a:ext cx="8445500" cy="4152900"/>
        </p:xfrm>
        <a:graphic>
          <a:graphicData uri="http://schemas.openxmlformats.org/presentationml/2006/ole">
            <p:oleObj spid="_x0000_s167938" name="Documento" r:id="rId3" imgW="6277739" imgH="3090511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1" name="Rectangle 3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Estado de resultados proforma</a:t>
            </a:r>
          </a:p>
        </p:txBody>
      </p:sp>
      <p:graphicFrame>
        <p:nvGraphicFramePr>
          <p:cNvPr id="12290" name="Object 176"/>
          <p:cNvGraphicFramePr>
            <a:graphicFrameLocks noChangeAspect="1"/>
          </p:cNvGraphicFramePr>
          <p:nvPr/>
        </p:nvGraphicFramePr>
        <p:xfrm>
          <a:off x="838200" y="1905000"/>
          <a:ext cx="7937500" cy="4419600"/>
        </p:xfrm>
        <a:graphic>
          <a:graphicData uri="http://schemas.openxmlformats.org/presentationml/2006/ole">
            <p:oleObj spid="_x0000_s168962" name="Documento" r:id="rId3" imgW="6116400" imgH="3308760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Estado de activos proforma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838200" y="1905000"/>
          <a:ext cx="8001000" cy="4038600"/>
        </p:xfrm>
        <a:graphic>
          <a:graphicData uri="http://schemas.openxmlformats.org/presentationml/2006/ole">
            <p:oleObj spid="_x0000_s169986" name="Documento" r:id="rId3" imgW="6192360" imgH="2876760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9" name="Rectangle 3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Estado de pasivos proforma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914400" y="1752600"/>
          <a:ext cx="7848600" cy="4818063"/>
        </p:xfrm>
        <a:graphic>
          <a:graphicData uri="http://schemas.openxmlformats.org/presentationml/2006/ole">
            <p:oleObj spid="_x0000_s171010" name="Documento" r:id="rId3" imgW="6154560" imgH="3979080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4000" dirty="0" smtClean="0"/>
              <a:t>Evaluación final de un plan de negocio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762000" y="1701800"/>
          <a:ext cx="7772400" cy="5156200"/>
        </p:xfrm>
        <a:graphic>
          <a:graphicData uri="http://schemas.openxmlformats.org/presentationml/2006/ole">
            <p:oleObj spid="_x0000_s172034" name="Documento" r:id="rId3" imgW="6083147" imgH="5355780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2057400"/>
            <a:ext cx="3657600" cy="914400"/>
            <a:chOff x="1728" y="672"/>
            <a:chExt cx="2304" cy="576"/>
          </a:xfrm>
        </p:grpSpPr>
        <p:sp>
          <p:nvSpPr>
            <p:cNvPr id="23568" name="Rectangle 3"/>
            <p:cNvSpPr>
              <a:spLocks noChangeArrowheads="1"/>
            </p:cNvSpPr>
            <p:nvPr/>
          </p:nvSpPr>
          <p:spPr bwMode="auto">
            <a:xfrm>
              <a:off x="1728" y="672"/>
              <a:ext cx="2304" cy="576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7492" name="Text Box 4"/>
            <p:cNvSpPr txBox="1">
              <a:spLocks noChangeArrowheads="1"/>
            </p:cNvSpPr>
            <p:nvPr/>
          </p:nvSpPr>
          <p:spPr bwMode="auto">
            <a:xfrm>
              <a:off x="2231" y="720"/>
              <a:ext cx="134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s-MX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Modelo de ingresos</a:t>
              </a:r>
            </a:p>
            <a:p>
              <a:pPr algn="ctr" eaLnBrk="1" hangingPunct="1">
                <a:defRPr/>
              </a:pPr>
              <a:r>
                <a:rPr lang="es-MX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(cómo ingresan $)</a:t>
              </a:r>
              <a:endPara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33400" y="3124200"/>
            <a:ext cx="3657600" cy="1066800"/>
            <a:chOff x="1728" y="1440"/>
            <a:chExt cx="2304" cy="672"/>
          </a:xfrm>
        </p:grpSpPr>
        <p:sp>
          <p:nvSpPr>
            <p:cNvPr id="23566" name="Rectangle 6"/>
            <p:cNvSpPr>
              <a:spLocks noChangeArrowheads="1"/>
            </p:cNvSpPr>
            <p:nvPr/>
          </p:nvSpPr>
          <p:spPr bwMode="auto">
            <a:xfrm>
              <a:off x="1728" y="1440"/>
              <a:ext cx="2304" cy="672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7495" name="Text Box 7"/>
            <p:cNvSpPr txBox="1">
              <a:spLocks noChangeArrowheads="1"/>
            </p:cNvSpPr>
            <p:nvPr/>
          </p:nvSpPr>
          <p:spPr bwMode="auto">
            <a:xfrm>
              <a:off x="2231" y="1541"/>
              <a:ext cx="130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s-MX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Modelo de egresos</a:t>
              </a:r>
            </a:p>
            <a:p>
              <a:pPr algn="ctr" eaLnBrk="1" hangingPunct="1">
                <a:defRPr/>
              </a:pPr>
              <a:r>
                <a:rPr lang="es-MX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(cómo salen $) </a:t>
              </a:r>
              <a:endPara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33400" y="4365104"/>
            <a:ext cx="3657600" cy="914400"/>
            <a:chOff x="1728" y="2304"/>
            <a:chExt cx="2304" cy="576"/>
          </a:xfrm>
        </p:grpSpPr>
        <p:sp>
          <p:nvSpPr>
            <p:cNvPr id="23564" name="Rectangle 9"/>
            <p:cNvSpPr>
              <a:spLocks noChangeArrowheads="1"/>
            </p:cNvSpPr>
            <p:nvPr/>
          </p:nvSpPr>
          <p:spPr bwMode="auto">
            <a:xfrm>
              <a:off x="1728" y="2304"/>
              <a:ext cx="2304" cy="576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447498" name="Text Box 10"/>
            <p:cNvSpPr txBox="1">
              <a:spLocks noChangeArrowheads="1"/>
            </p:cNvSpPr>
            <p:nvPr/>
          </p:nvSpPr>
          <p:spPr bwMode="auto">
            <a:xfrm>
              <a:off x="2166" y="2352"/>
              <a:ext cx="142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s-MX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Modelo de capital</a:t>
              </a:r>
            </a:p>
            <a:p>
              <a:pPr algn="ctr" eaLnBrk="1" hangingPunct="1">
                <a:defRPr/>
              </a:pPr>
              <a:r>
                <a:rPr lang="es-MX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(cómo se invierten $)</a:t>
              </a:r>
              <a:endParaRPr lang="es-E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33400" y="5410200"/>
            <a:ext cx="3657600" cy="990600"/>
            <a:chOff x="1728" y="3024"/>
            <a:chExt cx="2304" cy="624"/>
          </a:xfrm>
        </p:grpSpPr>
        <p:sp>
          <p:nvSpPr>
            <p:cNvPr id="23562" name="Rectangle 12"/>
            <p:cNvSpPr>
              <a:spLocks noChangeArrowheads="1"/>
            </p:cNvSpPr>
            <p:nvPr/>
          </p:nvSpPr>
          <p:spPr bwMode="auto">
            <a:xfrm>
              <a:off x="1728" y="3024"/>
              <a:ext cx="2304" cy="624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endParaRPr lang="es-ES" sz="1400">
                <a:latin typeface="Arial Narrow" pitchFamily="34" charset="0"/>
              </a:endParaRPr>
            </a:p>
          </p:txBody>
        </p:sp>
        <p:sp>
          <p:nvSpPr>
            <p:cNvPr id="447501" name="Text Box 13"/>
            <p:cNvSpPr txBox="1">
              <a:spLocks noChangeArrowheads="1"/>
            </p:cNvSpPr>
            <p:nvPr/>
          </p:nvSpPr>
          <p:spPr bwMode="auto">
            <a:xfrm>
              <a:off x="2120" y="3168"/>
              <a:ext cx="152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s-MX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Modelo financiero</a:t>
              </a:r>
            </a:p>
            <a:p>
              <a:pPr algn="ctr" eaLnBrk="1" hangingPunct="1">
                <a:defRPr/>
              </a:pPr>
              <a:r>
                <a:rPr lang="es-MX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(cómo es el cash-flow)</a:t>
              </a:r>
              <a:endParaRPr lang="es-E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447502" name="Text Box 14"/>
          <p:cNvSpPr txBox="1">
            <a:spLocks noChangeArrowheads="1"/>
          </p:cNvSpPr>
          <p:nvPr/>
        </p:nvSpPr>
        <p:spPr bwMode="auto">
          <a:xfrm>
            <a:off x="4648200" y="1676400"/>
            <a:ext cx="35004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45000"/>
              </a:spcBef>
              <a:buFont typeface="Wingdings" pitchFamily="2" charset="2"/>
              <a:buNone/>
            </a:pPr>
            <a:r>
              <a:rPr lang="es-MX" sz="2800" b="1">
                <a:latin typeface="Arial Narrow" pitchFamily="34" charset="0"/>
              </a:rPr>
              <a:t>Objetivo primario de una empresa</a:t>
            </a:r>
          </a:p>
        </p:txBody>
      </p:sp>
      <p:sp>
        <p:nvSpPr>
          <p:cNvPr id="447503" name="AutoShape 15"/>
          <p:cNvSpPr>
            <a:spLocks noChangeArrowheads="1"/>
          </p:cNvSpPr>
          <p:nvPr/>
        </p:nvSpPr>
        <p:spPr bwMode="auto">
          <a:xfrm>
            <a:off x="5867400" y="2743200"/>
            <a:ext cx="1143000" cy="114300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es-AR"/>
          </a:p>
        </p:txBody>
      </p:sp>
      <p:sp>
        <p:nvSpPr>
          <p:cNvPr id="447504" name="Text Box 16"/>
          <p:cNvSpPr txBox="1">
            <a:spLocks noChangeArrowheads="1"/>
          </p:cNvSpPr>
          <p:nvPr/>
        </p:nvSpPr>
        <p:spPr bwMode="auto">
          <a:xfrm>
            <a:off x="4495800" y="4114800"/>
            <a:ext cx="3886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45000"/>
              </a:spcBef>
              <a:buFont typeface="Wingdings" pitchFamily="2" charset="2"/>
              <a:buNone/>
              <a:defRPr/>
            </a:pPr>
            <a:r>
              <a:rPr lang="es-MX" sz="2800" b="1">
                <a:latin typeface="Arial Black" pitchFamily="34" charset="0"/>
              </a:rPr>
              <a:t>Maximizar el valor de la firma a través del precio de sus acciones.</a:t>
            </a:r>
            <a:endParaRPr lang="es-ES" sz="2800" b="1">
              <a:latin typeface="Arial Black" pitchFamily="34" charset="0"/>
            </a:endParaRPr>
          </a:p>
        </p:txBody>
      </p:sp>
      <p:sp>
        <p:nvSpPr>
          <p:cNvPr id="447505" name="Rectangle 17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 modelos del negocio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7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7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7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7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02" grpId="0" autoUpdateAnimBg="0"/>
      <p:bldP spid="447503" grpId="0" animBg="1"/>
      <p:bldP spid="4475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8864" y="40466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4000" dirty="0" smtClean="0"/>
              <a:t>Estado de Resultados Proyectado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971550" y="1752600"/>
          <a:ext cx="7561263" cy="4953000"/>
        </p:xfrm>
        <a:graphic>
          <a:graphicData uri="http://schemas.openxmlformats.org/presentationml/2006/ole">
            <p:oleObj spid="_x0000_s71682" name="Documento" r:id="rId3" imgW="5483878" imgH="4504536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Flujo de Fondos del proyecto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41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7958138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ctr" eaLnBrk="1" hangingPunct="1">
              <a:spcBef>
                <a:spcPct val="45000"/>
              </a:spcBef>
              <a:buFont typeface="Wingdings" pitchFamily="2" charset="2"/>
              <a:buChar char="ü"/>
              <a:defRPr/>
            </a:pPr>
            <a:r>
              <a:rPr lang="es-MX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... Lo Devengado </a:t>
            </a:r>
            <a:r>
              <a:rPr lang="es-MX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Symbol" pitchFamily="18" charset="2"/>
              </a:rPr>
              <a:t></a:t>
            </a:r>
            <a:r>
              <a:rPr lang="es-MX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Lo Percibido</a:t>
            </a:r>
          </a:p>
          <a:p>
            <a:pPr marL="381000" indent="-381000" algn="ctr" eaLnBrk="1" hangingPunct="1">
              <a:spcBef>
                <a:spcPct val="45000"/>
              </a:spcBef>
              <a:buFont typeface="Wingdings" pitchFamily="2" charset="2"/>
              <a:buChar char="ü"/>
              <a:defRPr/>
            </a:pPr>
            <a:r>
              <a:rPr lang="es-MX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... Tiempo </a:t>
            </a: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contable (1 año) </a:t>
            </a:r>
            <a:r>
              <a:rPr lang="es-MX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Symbol" pitchFamily="18" charset="2"/>
              </a:rPr>
              <a:t> </a:t>
            </a:r>
            <a:r>
              <a:rPr lang="es-MX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Tiempo financiero (10 años)</a:t>
            </a:r>
          </a:p>
          <a:p>
            <a:pPr marL="381000" indent="-381000" algn="ctr" eaLnBrk="1" hangingPunct="1">
              <a:spcBef>
                <a:spcPct val="45000"/>
              </a:spcBef>
              <a:buFont typeface="Wingdings" pitchFamily="2" charset="2"/>
              <a:buChar char="ü"/>
              <a:defRPr/>
            </a:pPr>
            <a:r>
              <a:rPr lang="es-MX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... Riesgo y rendimiento van asociados, y generalmente crecen juntos</a:t>
            </a:r>
            <a:endParaRPr lang="es-MX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sym typeface="Wingdings" pitchFamily="2" charset="2"/>
            </a:endParaRPr>
          </a:p>
          <a:p>
            <a:pPr marL="381000" indent="-381000" algn="ctr" eaLnBrk="1" hangingPunct="1">
              <a:spcBef>
                <a:spcPct val="45000"/>
              </a:spcBef>
              <a:buFont typeface="Wingdings" pitchFamily="2" charset="2"/>
              <a:buChar char="ü"/>
              <a:defRPr/>
            </a:pPr>
            <a:r>
              <a:rPr lang="es-MX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Wingdings" pitchFamily="2" charset="2"/>
              </a:rPr>
              <a:t>... Lo Incremental es tan importante como lo absoluto</a:t>
            </a:r>
          </a:p>
          <a:p>
            <a:pPr marL="381000" indent="-381000" algn="ctr" eaLnBrk="1" hangingPunct="1">
              <a:spcBef>
                <a:spcPct val="45000"/>
              </a:spcBef>
              <a:buFont typeface="Wingdings" pitchFamily="2" charset="2"/>
              <a:buChar char="ü"/>
              <a:defRPr/>
            </a:pPr>
            <a:r>
              <a:rPr lang="es-MX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Wingdings" pitchFamily="2" charset="2"/>
              </a:rPr>
              <a:t>... Lo </a:t>
            </a:r>
            <a:r>
              <a:rPr lang="es-MX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Wingdings" pitchFamily="2" charset="2"/>
              </a:rPr>
              <a:t>Erogable</a:t>
            </a:r>
            <a:r>
              <a:rPr lang="es-MX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Wingdings" pitchFamily="2" charset="2"/>
              </a:rPr>
              <a:t> </a:t>
            </a:r>
            <a:r>
              <a:rPr lang="es-MX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Symbol" pitchFamily="18" charset="2"/>
              </a:rPr>
              <a:t></a:t>
            </a:r>
            <a:r>
              <a:rPr lang="es-MX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Wingdings" pitchFamily="2" charset="2"/>
              </a:rPr>
              <a:t> No </a:t>
            </a:r>
            <a:r>
              <a:rPr lang="es-MX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Wingdings" pitchFamily="2" charset="2"/>
              </a:rPr>
              <a:t>Erogable</a:t>
            </a:r>
            <a:endParaRPr lang="es-ES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sym typeface="Wingdings" pitchFamily="2" charset="2"/>
            </a:endParaRPr>
          </a:p>
        </p:txBody>
      </p:sp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2209800" y="2667000"/>
            <a:ext cx="685800" cy="685800"/>
          </a:xfrm>
          <a:custGeom>
            <a:avLst/>
            <a:gdLst>
              <a:gd name="T0" fmla="*/ 342900 w 21600"/>
              <a:gd name="T1" fmla="*/ 0 h 21600"/>
              <a:gd name="T2" fmla="*/ 100425 w 21600"/>
              <a:gd name="T3" fmla="*/ 100425 h 21600"/>
              <a:gd name="T4" fmla="*/ 0 w 21600"/>
              <a:gd name="T5" fmla="*/ 342900 h 21600"/>
              <a:gd name="T6" fmla="*/ 100425 w 21600"/>
              <a:gd name="T7" fmla="*/ 585375 h 21600"/>
              <a:gd name="T8" fmla="*/ 342900 w 21600"/>
              <a:gd name="T9" fmla="*/ 685800 h 21600"/>
              <a:gd name="T10" fmla="*/ 585375 w 21600"/>
              <a:gd name="T11" fmla="*/ 585375 h 21600"/>
              <a:gd name="T12" fmla="*/ 685800 w 21600"/>
              <a:gd name="T13" fmla="*/ 342900 h 21600"/>
              <a:gd name="T14" fmla="*/ 585375 w 21600"/>
              <a:gd name="T15" fmla="*/ 1004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3276600" y="2057400"/>
            <a:ext cx="685800" cy="685800"/>
          </a:xfrm>
          <a:custGeom>
            <a:avLst/>
            <a:gdLst>
              <a:gd name="T0" fmla="*/ 342900 w 21600"/>
              <a:gd name="T1" fmla="*/ 0 h 21600"/>
              <a:gd name="T2" fmla="*/ 100425 w 21600"/>
              <a:gd name="T3" fmla="*/ 100425 h 21600"/>
              <a:gd name="T4" fmla="*/ 0 w 21600"/>
              <a:gd name="T5" fmla="*/ 342900 h 21600"/>
              <a:gd name="T6" fmla="*/ 100425 w 21600"/>
              <a:gd name="T7" fmla="*/ 585375 h 21600"/>
              <a:gd name="T8" fmla="*/ 342900 w 21600"/>
              <a:gd name="T9" fmla="*/ 685800 h 21600"/>
              <a:gd name="T10" fmla="*/ 585375 w 21600"/>
              <a:gd name="T11" fmla="*/ 585375 h 21600"/>
              <a:gd name="T12" fmla="*/ 685800 w 21600"/>
              <a:gd name="T13" fmla="*/ 342900 h 21600"/>
              <a:gd name="T14" fmla="*/ 585375 w 21600"/>
              <a:gd name="T15" fmla="*/ 1004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542384" y="5551512"/>
            <a:ext cx="685800" cy="685800"/>
          </a:xfrm>
          <a:custGeom>
            <a:avLst/>
            <a:gdLst>
              <a:gd name="T0" fmla="*/ 342900 w 21600"/>
              <a:gd name="T1" fmla="*/ 0 h 21600"/>
              <a:gd name="T2" fmla="*/ 100425 w 21600"/>
              <a:gd name="T3" fmla="*/ 100425 h 21600"/>
              <a:gd name="T4" fmla="*/ 0 w 21600"/>
              <a:gd name="T5" fmla="*/ 342900 h 21600"/>
              <a:gd name="T6" fmla="*/ 100425 w 21600"/>
              <a:gd name="T7" fmla="*/ 585375 h 21600"/>
              <a:gd name="T8" fmla="*/ 342900 w 21600"/>
              <a:gd name="T9" fmla="*/ 685800 h 21600"/>
              <a:gd name="T10" fmla="*/ 585375 w 21600"/>
              <a:gd name="T11" fmla="*/ 585375 h 21600"/>
              <a:gd name="T12" fmla="*/ 685800 w 21600"/>
              <a:gd name="T13" fmla="*/ 342900 h 21600"/>
              <a:gd name="T14" fmla="*/ 585375 w 21600"/>
              <a:gd name="T15" fmla="*/ 1004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49542" name="Rectangle 6"/>
          <p:cNvSpPr>
            <a:spLocks noChangeArrowheads="1"/>
          </p:cNvSpPr>
          <p:nvPr/>
        </p:nvSpPr>
        <p:spPr bwMode="auto">
          <a:xfrm>
            <a:off x="590550" y="379884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hablamos de finanzas...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9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9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9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9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9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9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9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9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9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9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9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9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9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9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9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9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9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9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9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9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27584" y="2133600"/>
            <a:ext cx="1981200" cy="1981200"/>
            <a:chOff x="-48" y="912"/>
            <a:chExt cx="1248" cy="1248"/>
          </a:xfrm>
        </p:grpSpPr>
        <p:sp>
          <p:nvSpPr>
            <p:cNvPr id="450563" name="Rectangle 3"/>
            <p:cNvSpPr>
              <a:spLocks noChangeArrowheads="1"/>
            </p:cNvSpPr>
            <p:nvPr/>
          </p:nvSpPr>
          <p:spPr bwMode="auto">
            <a:xfrm>
              <a:off x="144" y="912"/>
              <a:ext cx="912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5615" name="Text Box 4"/>
            <p:cNvSpPr txBox="1">
              <a:spLocks noChangeArrowheads="1"/>
            </p:cNvSpPr>
            <p:nvPr/>
          </p:nvSpPr>
          <p:spPr bwMode="auto">
            <a:xfrm>
              <a:off x="122" y="933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1000" indent="-381000" algn="just" eaLnBrk="1" hangingPunct="1">
                <a:spcBef>
                  <a:spcPct val="45000"/>
                </a:spcBef>
                <a:buFont typeface="Wingdings" pitchFamily="2" charset="2"/>
                <a:buNone/>
              </a:pPr>
              <a:r>
                <a:rPr lang="es-MX" sz="2400">
                  <a:latin typeface="Arial Black" pitchFamily="34" charset="0"/>
                </a:rPr>
                <a:t>DIARIAS</a:t>
              </a:r>
              <a:endParaRPr lang="es-ES" sz="2400">
                <a:latin typeface="Arial Black" pitchFamily="34" charset="0"/>
              </a:endParaRPr>
            </a:p>
          </p:txBody>
        </p:sp>
        <p:sp>
          <p:nvSpPr>
            <p:cNvPr id="450565" name="Text Box 5"/>
            <p:cNvSpPr txBox="1">
              <a:spLocks noChangeArrowheads="1"/>
            </p:cNvSpPr>
            <p:nvPr/>
          </p:nvSpPr>
          <p:spPr bwMode="auto">
            <a:xfrm>
              <a:off x="-48" y="1410"/>
              <a:ext cx="124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30000"/>
                </a:spcBef>
                <a:buFont typeface="Wingdings" pitchFamily="2" charset="2"/>
                <a:buNone/>
                <a:defRPr/>
              </a:pPr>
              <a:r>
                <a:rPr lang="es-MX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Créditos</a:t>
              </a:r>
            </a:p>
            <a:p>
              <a:pPr algn="ctr" eaLnBrk="1" hangingPunct="1">
                <a:spcBef>
                  <a:spcPct val="30000"/>
                </a:spcBef>
                <a:buFont typeface="Wingdings" pitchFamily="2" charset="2"/>
                <a:buNone/>
                <a:defRPr/>
              </a:pPr>
              <a:r>
                <a:rPr lang="es-MX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Inventarios</a:t>
              </a:r>
            </a:p>
            <a:p>
              <a:pPr algn="ctr" eaLnBrk="1" hangingPunct="1">
                <a:spcBef>
                  <a:spcPct val="30000"/>
                </a:spcBef>
                <a:buFont typeface="Wingdings" pitchFamily="2" charset="2"/>
                <a:buNone/>
                <a:defRPr/>
              </a:pPr>
              <a:r>
                <a:rPr lang="es-MX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Fondos</a:t>
              </a:r>
            </a:p>
          </p:txBody>
        </p:sp>
      </p:grpSp>
      <p:sp>
        <p:nvSpPr>
          <p:cNvPr id="450566" name="AutoShape 6"/>
          <p:cNvSpPr>
            <a:spLocks noChangeArrowheads="1"/>
          </p:cNvSpPr>
          <p:nvPr/>
        </p:nvSpPr>
        <p:spPr bwMode="auto">
          <a:xfrm>
            <a:off x="2987824" y="31242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s-AR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451076" y="2133600"/>
            <a:ext cx="2705100" cy="2682875"/>
            <a:chOff x="1200" y="912"/>
            <a:chExt cx="1704" cy="1690"/>
          </a:xfrm>
        </p:grpSpPr>
        <p:sp>
          <p:nvSpPr>
            <p:cNvPr id="450568" name="Rectangle 8"/>
            <p:cNvSpPr>
              <a:spLocks noChangeArrowheads="1"/>
            </p:cNvSpPr>
            <p:nvPr/>
          </p:nvSpPr>
          <p:spPr bwMode="auto">
            <a:xfrm>
              <a:off x="1200" y="912"/>
              <a:ext cx="16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5612" name="Text Box 9"/>
            <p:cNvSpPr txBox="1">
              <a:spLocks noChangeArrowheads="1"/>
            </p:cNvSpPr>
            <p:nvPr/>
          </p:nvSpPr>
          <p:spPr bwMode="auto">
            <a:xfrm>
              <a:off x="1200" y="933"/>
              <a:ext cx="17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1000" indent="-381000" algn="ctr" eaLnBrk="1" hangingPunct="1">
                <a:spcBef>
                  <a:spcPct val="45000"/>
                </a:spcBef>
                <a:buFont typeface="Wingdings" pitchFamily="2" charset="2"/>
                <a:buNone/>
              </a:pPr>
              <a:r>
                <a:rPr lang="es-MX" sz="2400">
                  <a:latin typeface="Arial Black" pitchFamily="34" charset="0"/>
                </a:rPr>
                <a:t>OCASIONALES</a:t>
              </a:r>
              <a:endParaRPr lang="es-ES" sz="2400">
                <a:latin typeface="Arial Black" pitchFamily="34" charset="0"/>
              </a:endParaRPr>
            </a:p>
          </p:txBody>
        </p:sp>
        <p:sp>
          <p:nvSpPr>
            <p:cNvPr id="450570" name="Text Box 10"/>
            <p:cNvSpPr txBox="1">
              <a:spLocks noChangeArrowheads="1"/>
            </p:cNvSpPr>
            <p:nvPr/>
          </p:nvSpPr>
          <p:spPr bwMode="auto">
            <a:xfrm>
              <a:off x="1278" y="1410"/>
              <a:ext cx="1548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30000"/>
                </a:spcBef>
                <a:buFont typeface="Wingdings" pitchFamily="2" charset="2"/>
                <a:buNone/>
                <a:defRPr/>
              </a:pPr>
              <a:r>
                <a:rPr lang="es-MX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Emisión acciones</a:t>
              </a:r>
            </a:p>
            <a:p>
              <a:pPr algn="ctr" eaLnBrk="1" hangingPunct="1">
                <a:spcBef>
                  <a:spcPct val="30000"/>
                </a:spcBef>
                <a:buFont typeface="Wingdings" pitchFamily="2" charset="2"/>
                <a:buNone/>
                <a:defRPr/>
              </a:pPr>
              <a:r>
                <a:rPr lang="es-MX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Emisión bonos</a:t>
              </a:r>
            </a:p>
            <a:p>
              <a:pPr algn="ctr" eaLnBrk="1" hangingPunct="1">
                <a:spcBef>
                  <a:spcPct val="30000"/>
                </a:spcBef>
                <a:buFont typeface="Wingdings" pitchFamily="2" charset="2"/>
                <a:buNone/>
                <a:defRPr/>
              </a:pPr>
              <a:r>
                <a:rPr lang="es-MX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Presupuesto de capital</a:t>
              </a:r>
            </a:p>
            <a:p>
              <a:pPr algn="ctr" eaLnBrk="1" hangingPunct="1">
                <a:spcBef>
                  <a:spcPct val="30000"/>
                </a:spcBef>
                <a:buFont typeface="Wingdings" pitchFamily="2" charset="2"/>
                <a:buNone/>
                <a:defRPr/>
              </a:pPr>
              <a:r>
                <a:rPr lang="es-MX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Pago de Dividendos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936432" y="2133600"/>
            <a:ext cx="1524000" cy="3073400"/>
            <a:chOff x="4512" y="912"/>
            <a:chExt cx="960" cy="1936"/>
          </a:xfrm>
        </p:grpSpPr>
        <p:sp>
          <p:nvSpPr>
            <p:cNvPr id="450572" name="Rectangle 12"/>
            <p:cNvSpPr>
              <a:spLocks noChangeArrowheads="1"/>
            </p:cNvSpPr>
            <p:nvPr/>
          </p:nvSpPr>
          <p:spPr bwMode="auto">
            <a:xfrm>
              <a:off x="4512" y="912"/>
              <a:ext cx="912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5609" name="Text Box 13"/>
            <p:cNvSpPr txBox="1">
              <a:spLocks noChangeArrowheads="1"/>
            </p:cNvSpPr>
            <p:nvPr/>
          </p:nvSpPr>
          <p:spPr bwMode="auto">
            <a:xfrm>
              <a:off x="4605" y="933"/>
              <a:ext cx="7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1000" indent="-381000" algn="just" eaLnBrk="1" hangingPunct="1">
                <a:spcBef>
                  <a:spcPct val="45000"/>
                </a:spcBef>
                <a:buFont typeface="Wingdings" pitchFamily="2" charset="2"/>
                <a:buNone/>
              </a:pPr>
              <a:r>
                <a:rPr lang="es-MX" sz="2400">
                  <a:latin typeface="Arial Black" pitchFamily="34" charset="0"/>
                </a:rPr>
                <a:t>META</a:t>
              </a:r>
              <a:endParaRPr lang="es-ES" sz="2400">
                <a:latin typeface="Arial Black" pitchFamily="34" charset="0"/>
              </a:endParaRPr>
            </a:p>
          </p:txBody>
        </p:sp>
        <p:sp>
          <p:nvSpPr>
            <p:cNvPr id="450574" name="Text Box 14"/>
            <p:cNvSpPr txBox="1">
              <a:spLocks noChangeArrowheads="1"/>
            </p:cNvSpPr>
            <p:nvPr/>
          </p:nvSpPr>
          <p:spPr bwMode="auto">
            <a:xfrm>
              <a:off x="4608" y="1446"/>
              <a:ext cx="864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30000"/>
                </a:spcBef>
                <a:buFont typeface="Wingdings" pitchFamily="2" charset="2"/>
                <a:buNone/>
                <a:defRPr/>
              </a:pPr>
              <a:r>
                <a:rPr lang="es-MX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Maximizar la riqueza de los accionistas (precio de las acciones)</a:t>
              </a:r>
            </a:p>
          </p:txBody>
        </p:sp>
      </p:grpSp>
      <p:sp>
        <p:nvSpPr>
          <p:cNvPr id="450575" name="AutoShape 15"/>
          <p:cNvSpPr>
            <a:spLocks noChangeArrowheads="1"/>
          </p:cNvSpPr>
          <p:nvPr/>
        </p:nvSpPr>
        <p:spPr bwMode="auto">
          <a:xfrm>
            <a:off x="6324600" y="31242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s-AR"/>
          </a:p>
        </p:txBody>
      </p:sp>
      <p:sp>
        <p:nvSpPr>
          <p:cNvPr id="450576" name="Rectangle 16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Funciones financieras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6" grpId="0" animBg="1"/>
      <p:bldP spid="4505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9550" y="2562225"/>
            <a:ext cx="2590800" cy="609600"/>
            <a:chOff x="36" y="1106"/>
            <a:chExt cx="1632" cy="384"/>
          </a:xfrm>
        </p:grpSpPr>
        <p:sp>
          <p:nvSpPr>
            <p:cNvPr id="26680" name="Oval 3"/>
            <p:cNvSpPr>
              <a:spLocks noChangeArrowheads="1"/>
            </p:cNvSpPr>
            <p:nvPr/>
          </p:nvSpPr>
          <p:spPr bwMode="auto">
            <a:xfrm>
              <a:off x="36" y="1106"/>
              <a:ext cx="1632" cy="38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81" name="Text Box 4"/>
            <p:cNvSpPr txBox="1">
              <a:spLocks noChangeArrowheads="1"/>
            </p:cNvSpPr>
            <p:nvPr/>
          </p:nvSpPr>
          <p:spPr bwMode="auto">
            <a:xfrm>
              <a:off x="96" y="1177"/>
              <a:ext cx="145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 dirty="0" smtClean="0"/>
                <a:t>EMPRENDEDORES</a:t>
              </a:r>
              <a:endParaRPr lang="es-ES_tradnl" b="1" dirty="0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965575" y="2028825"/>
            <a:ext cx="1905000" cy="1524000"/>
            <a:chOff x="2402" y="770"/>
            <a:chExt cx="1200" cy="960"/>
          </a:xfrm>
        </p:grpSpPr>
        <p:sp>
          <p:nvSpPr>
            <p:cNvPr id="26678" name="Oval 6"/>
            <p:cNvSpPr>
              <a:spLocks noChangeArrowheads="1"/>
            </p:cNvSpPr>
            <p:nvPr/>
          </p:nvSpPr>
          <p:spPr bwMode="auto">
            <a:xfrm>
              <a:off x="2450" y="770"/>
              <a:ext cx="1104" cy="96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79" name="Text Box 7"/>
            <p:cNvSpPr txBox="1">
              <a:spLocks noChangeArrowheads="1"/>
            </p:cNvSpPr>
            <p:nvPr/>
          </p:nvSpPr>
          <p:spPr bwMode="auto">
            <a:xfrm>
              <a:off x="2402" y="914"/>
              <a:ext cx="1200" cy="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s-ES_tradnl" b="1"/>
                <a:t>CAPITAL</a:t>
              </a:r>
            </a:p>
            <a:p>
              <a:pPr algn="ctr">
                <a:lnSpc>
                  <a:spcPct val="125000"/>
                </a:lnSpc>
              </a:pPr>
              <a:r>
                <a:rPr lang="es-ES_tradnl" b="1"/>
                <a:t>DE </a:t>
              </a:r>
            </a:p>
            <a:p>
              <a:pPr algn="ctr">
                <a:lnSpc>
                  <a:spcPct val="125000"/>
                </a:lnSpc>
              </a:pPr>
              <a:r>
                <a:rPr lang="es-ES_tradnl" b="1"/>
                <a:t>RIESGO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239000" y="1952625"/>
            <a:ext cx="1905000" cy="1524000"/>
            <a:chOff x="4464" y="722"/>
            <a:chExt cx="1200" cy="960"/>
          </a:xfrm>
        </p:grpSpPr>
        <p:sp>
          <p:nvSpPr>
            <p:cNvPr id="26676" name="Oval 9"/>
            <p:cNvSpPr>
              <a:spLocks noChangeArrowheads="1"/>
            </p:cNvSpPr>
            <p:nvPr/>
          </p:nvSpPr>
          <p:spPr bwMode="auto">
            <a:xfrm>
              <a:off x="4512" y="722"/>
              <a:ext cx="1104" cy="96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77" name="Text Box 10"/>
            <p:cNvSpPr txBox="1">
              <a:spLocks noChangeArrowheads="1"/>
            </p:cNvSpPr>
            <p:nvPr/>
          </p:nvSpPr>
          <p:spPr bwMode="auto">
            <a:xfrm>
              <a:off x="4464" y="794"/>
              <a:ext cx="1200" cy="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s-ES_tradnl" b="1"/>
                <a:t>BANCOS </a:t>
              </a:r>
            </a:p>
            <a:p>
              <a:pPr algn="ctr">
                <a:lnSpc>
                  <a:spcPct val="125000"/>
                </a:lnSpc>
              </a:pPr>
              <a:r>
                <a:rPr lang="es-ES_tradnl" b="1"/>
                <a:t>DE </a:t>
              </a:r>
            </a:p>
            <a:p>
              <a:pPr algn="ctr">
                <a:lnSpc>
                  <a:spcPct val="125000"/>
                </a:lnSpc>
              </a:pPr>
              <a:r>
                <a:rPr lang="es-ES_tradnl" b="1"/>
                <a:t>INVERSION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181350" y="5381625"/>
            <a:ext cx="3810000" cy="609600"/>
            <a:chOff x="1908" y="2882"/>
            <a:chExt cx="2400" cy="384"/>
          </a:xfrm>
        </p:grpSpPr>
        <p:sp>
          <p:nvSpPr>
            <p:cNvPr id="26674" name="Oval 12"/>
            <p:cNvSpPr>
              <a:spLocks noChangeArrowheads="1"/>
            </p:cNvSpPr>
            <p:nvPr/>
          </p:nvSpPr>
          <p:spPr bwMode="auto">
            <a:xfrm>
              <a:off x="1908" y="2882"/>
              <a:ext cx="2400" cy="38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75" name="Text Box 13"/>
            <p:cNvSpPr txBox="1">
              <a:spLocks noChangeArrowheads="1"/>
            </p:cNvSpPr>
            <p:nvPr/>
          </p:nvSpPr>
          <p:spPr bwMode="auto">
            <a:xfrm>
              <a:off x="2052" y="2982"/>
              <a:ext cx="1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/>
                <a:t>   INVERSORES PRIVADOS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372350" y="5105400"/>
            <a:ext cx="1676400" cy="1266825"/>
            <a:chOff x="4548" y="2708"/>
            <a:chExt cx="1056" cy="798"/>
          </a:xfrm>
        </p:grpSpPr>
        <p:sp>
          <p:nvSpPr>
            <p:cNvPr id="26672" name="Rectangle 15"/>
            <p:cNvSpPr>
              <a:spLocks noChangeArrowheads="1"/>
            </p:cNvSpPr>
            <p:nvPr/>
          </p:nvSpPr>
          <p:spPr bwMode="auto">
            <a:xfrm>
              <a:off x="4548" y="2738"/>
              <a:ext cx="1056" cy="76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73" name="Text Box 16"/>
            <p:cNvSpPr txBox="1">
              <a:spLocks noChangeArrowheads="1"/>
            </p:cNvSpPr>
            <p:nvPr/>
          </p:nvSpPr>
          <p:spPr bwMode="auto">
            <a:xfrm>
              <a:off x="4548" y="2708"/>
              <a:ext cx="1056" cy="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s-ES_tradnl" b="1"/>
                <a:t>MERCADOS DE VALORES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2266950" y="1873250"/>
            <a:ext cx="1847850" cy="841375"/>
            <a:chOff x="1332" y="672"/>
            <a:chExt cx="1164" cy="530"/>
          </a:xfrm>
        </p:grpSpPr>
        <p:sp>
          <p:nvSpPr>
            <p:cNvPr id="26668" name="Oval 18"/>
            <p:cNvSpPr>
              <a:spLocks noChangeArrowheads="1"/>
            </p:cNvSpPr>
            <p:nvPr/>
          </p:nvSpPr>
          <p:spPr bwMode="auto">
            <a:xfrm>
              <a:off x="1716" y="672"/>
              <a:ext cx="432" cy="33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69" name="Text Box 19"/>
            <p:cNvSpPr txBox="1">
              <a:spLocks noChangeArrowheads="1"/>
            </p:cNvSpPr>
            <p:nvPr/>
          </p:nvSpPr>
          <p:spPr bwMode="auto">
            <a:xfrm>
              <a:off x="1812" y="71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/>
                <a:t>$</a:t>
              </a:r>
            </a:p>
          </p:txBody>
        </p:sp>
        <p:sp>
          <p:nvSpPr>
            <p:cNvPr id="26670" name="Arc 20"/>
            <p:cNvSpPr>
              <a:spLocks/>
            </p:cNvSpPr>
            <p:nvPr/>
          </p:nvSpPr>
          <p:spPr bwMode="auto">
            <a:xfrm rot="1532859" flipH="1">
              <a:off x="1332" y="866"/>
              <a:ext cx="336" cy="336"/>
            </a:xfrm>
            <a:custGeom>
              <a:avLst/>
              <a:gdLst>
                <a:gd name="T0" fmla="*/ 78 w 21600"/>
                <a:gd name="T1" fmla="*/ 0 h 21013"/>
                <a:gd name="T2" fmla="*/ 336 w 21600"/>
                <a:gd name="T3" fmla="*/ 336 h 21013"/>
                <a:gd name="T4" fmla="*/ 0 w 21600"/>
                <a:gd name="T5" fmla="*/ 336 h 210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13"/>
                <a:gd name="T11" fmla="*/ 21600 w 21600"/>
                <a:gd name="T12" fmla="*/ 21013 h 210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13" fill="none" extrusionOk="0">
                  <a:moveTo>
                    <a:pt x="5000" y="-1"/>
                  </a:moveTo>
                  <a:cubicBezTo>
                    <a:pt x="14731" y="2315"/>
                    <a:pt x="21600" y="11009"/>
                    <a:pt x="21600" y="21013"/>
                  </a:cubicBezTo>
                </a:path>
                <a:path w="21600" h="21013" stroke="0" extrusionOk="0">
                  <a:moveTo>
                    <a:pt x="5000" y="-1"/>
                  </a:moveTo>
                  <a:cubicBezTo>
                    <a:pt x="14731" y="2315"/>
                    <a:pt x="21600" y="11009"/>
                    <a:pt x="21600" y="21013"/>
                  </a:cubicBezTo>
                  <a:lnTo>
                    <a:pt x="0" y="21013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71" name="Arc 21"/>
            <p:cNvSpPr>
              <a:spLocks/>
            </p:cNvSpPr>
            <p:nvPr/>
          </p:nvSpPr>
          <p:spPr bwMode="auto">
            <a:xfrm rot="-263020">
              <a:off x="2160" y="890"/>
              <a:ext cx="336" cy="192"/>
            </a:xfrm>
            <a:custGeom>
              <a:avLst/>
              <a:gdLst>
                <a:gd name="T0" fmla="*/ 0 w 23603"/>
                <a:gd name="T1" fmla="*/ 1 h 21600"/>
                <a:gd name="T2" fmla="*/ 336 w 23603"/>
                <a:gd name="T3" fmla="*/ 165 h 21600"/>
                <a:gd name="T4" fmla="*/ 31 w 23603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3603"/>
                <a:gd name="T10" fmla="*/ 0 h 21600"/>
                <a:gd name="T11" fmla="*/ 23603 w 2360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3" h="21600" fill="none" extrusionOk="0">
                  <a:moveTo>
                    <a:pt x="0" y="113"/>
                  </a:moveTo>
                  <a:cubicBezTo>
                    <a:pt x="734" y="37"/>
                    <a:pt x="1471" y="-1"/>
                    <a:pt x="2210" y="0"/>
                  </a:cubicBezTo>
                  <a:cubicBezTo>
                    <a:pt x="12985" y="0"/>
                    <a:pt x="22113" y="7941"/>
                    <a:pt x="23602" y="18614"/>
                  </a:cubicBezTo>
                </a:path>
                <a:path w="23603" h="21600" stroke="0" extrusionOk="0">
                  <a:moveTo>
                    <a:pt x="0" y="113"/>
                  </a:moveTo>
                  <a:cubicBezTo>
                    <a:pt x="734" y="37"/>
                    <a:pt x="1471" y="-1"/>
                    <a:pt x="2210" y="0"/>
                  </a:cubicBezTo>
                  <a:cubicBezTo>
                    <a:pt x="12985" y="0"/>
                    <a:pt x="22113" y="7941"/>
                    <a:pt x="23602" y="18614"/>
                  </a:cubicBezTo>
                  <a:lnTo>
                    <a:pt x="2210" y="21600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2246313" y="3103563"/>
            <a:ext cx="1970087" cy="906462"/>
            <a:chOff x="1319" y="1447"/>
            <a:chExt cx="1241" cy="571"/>
          </a:xfrm>
        </p:grpSpPr>
        <p:sp>
          <p:nvSpPr>
            <p:cNvPr id="26664" name="Oval 23"/>
            <p:cNvSpPr>
              <a:spLocks noChangeArrowheads="1"/>
            </p:cNvSpPr>
            <p:nvPr/>
          </p:nvSpPr>
          <p:spPr bwMode="auto">
            <a:xfrm>
              <a:off x="1668" y="1682"/>
              <a:ext cx="636" cy="33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65" name="Text Box 24"/>
            <p:cNvSpPr txBox="1">
              <a:spLocks noChangeArrowheads="1"/>
            </p:cNvSpPr>
            <p:nvPr/>
          </p:nvSpPr>
          <p:spPr bwMode="auto">
            <a:xfrm>
              <a:off x="1688" y="1729"/>
              <a:ext cx="5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/>
                <a:t>IDEAS</a:t>
              </a:r>
            </a:p>
          </p:txBody>
        </p:sp>
        <p:sp>
          <p:nvSpPr>
            <p:cNvPr id="26666" name="Arc 25"/>
            <p:cNvSpPr>
              <a:spLocks/>
            </p:cNvSpPr>
            <p:nvPr/>
          </p:nvSpPr>
          <p:spPr bwMode="auto">
            <a:xfrm rot="16200000" flipH="1">
              <a:off x="1350" y="1507"/>
              <a:ext cx="288" cy="349"/>
            </a:xfrm>
            <a:custGeom>
              <a:avLst/>
              <a:gdLst>
                <a:gd name="T0" fmla="*/ 0 w 21600"/>
                <a:gd name="T1" fmla="*/ 0 h 26249"/>
                <a:gd name="T2" fmla="*/ 281 w 21600"/>
                <a:gd name="T3" fmla="*/ 349 h 26249"/>
                <a:gd name="T4" fmla="*/ 0 w 21600"/>
                <a:gd name="T5" fmla="*/ 287 h 2624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249"/>
                <a:gd name="T11" fmla="*/ 21600 w 21600"/>
                <a:gd name="T12" fmla="*/ 26249 h 262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24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163"/>
                    <a:pt x="21430" y="24722"/>
                    <a:pt x="21093" y="26248"/>
                  </a:cubicBezTo>
                </a:path>
                <a:path w="21600" h="2624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163"/>
                    <a:pt x="21430" y="24722"/>
                    <a:pt x="21093" y="2624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67" name="Arc 26"/>
            <p:cNvSpPr>
              <a:spLocks/>
            </p:cNvSpPr>
            <p:nvPr/>
          </p:nvSpPr>
          <p:spPr bwMode="auto">
            <a:xfrm rot="6968463">
              <a:off x="2265" y="1577"/>
              <a:ext cx="425" cy="165"/>
            </a:xfrm>
            <a:custGeom>
              <a:avLst/>
              <a:gdLst>
                <a:gd name="T0" fmla="*/ 78 w 21344"/>
                <a:gd name="T1" fmla="*/ 0 h 21244"/>
                <a:gd name="T2" fmla="*/ 425 w 21344"/>
                <a:gd name="T3" fmla="*/ 139 h 21244"/>
                <a:gd name="T4" fmla="*/ 0 w 21344"/>
                <a:gd name="T5" fmla="*/ 165 h 21244"/>
                <a:gd name="T6" fmla="*/ 0 60000 65536"/>
                <a:gd name="T7" fmla="*/ 0 60000 65536"/>
                <a:gd name="T8" fmla="*/ 0 60000 65536"/>
                <a:gd name="T9" fmla="*/ 0 w 21344"/>
                <a:gd name="T10" fmla="*/ 0 h 21244"/>
                <a:gd name="T11" fmla="*/ 21344 w 21344"/>
                <a:gd name="T12" fmla="*/ 21244 h 21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44" h="21244" fill="none" extrusionOk="0">
                  <a:moveTo>
                    <a:pt x="3904" y="-1"/>
                  </a:moveTo>
                  <a:cubicBezTo>
                    <a:pt x="12939" y="1660"/>
                    <a:pt x="19935" y="8853"/>
                    <a:pt x="21344" y="17930"/>
                  </a:cubicBezTo>
                </a:path>
                <a:path w="21344" h="21244" stroke="0" extrusionOk="0">
                  <a:moveTo>
                    <a:pt x="3904" y="-1"/>
                  </a:moveTo>
                  <a:cubicBezTo>
                    <a:pt x="12939" y="1660"/>
                    <a:pt x="19935" y="8853"/>
                    <a:pt x="21344" y="17930"/>
                  </a:cubicBezTo>
                  <a:lnTo>
                    <a:pt x="0" y="21244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5791200" y="1873250"/>
            <a:ext cx="1733550" cy="803275"/>
            <a:chOff x="3552" y="672"/>
            <a:chExt cx="1092" cy="506"/>
          </a:xfrm>
        </p:grpSpPr>
        <p:sp>
          <p:nvSpPr>
            <p:cNvPr id="26660" name="Oval 28"/>
            <p:cNvSpPr>
              <a:spLocks noChangeArrowheads="1"/>
            </p:cNvSpPr>
            <p:nvPr/>
          </p:nvSpPr>
          <p:spPr bwMode="auto">
            <a:xfrm>
              <a:off x="3888" y="672"/>
              <a:ext cx="384" cy="33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61" name="Text Box 29"/>
            <p:cNvSpPr txBox="1">
              <a:spLocks noChangeArrowheads="1"/>
            </p:cNvSpPr>
            <p:nvPr/>
          </p:nvSpPr>
          <p:spPr bwMode="auto">
            <a:xfrm>
              <a:off x="3972" y="71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/>
                <a:t>$</a:t>
              </a:r>
            </a:p>
          </p:txBody>
        </p:sp>
        <p:sp>
          <p:nvSpPr>
            <p:cNvPr id="26662" name="Arc 30"/>
            <p:cNvSpPr>
              <a:spLocks/>
            </p:cNvSpPr>
            <p:nvPr/>
          </p:nvSpPr>
          <p:spPr bwMode="auto">
            <a:xfrm rot="1681361" flipH="1">
              <a:off x="3552" y="698"/>
              <a:ext cx="384" cy="336"/>
            </a:xfrm>
            <a:custGeom>
              <a:avLst/>
              <a:gdLst>
                <a:gd name="T0" fmla="*/ 89 w 21600"/>
                <a:gd name="T1" fmla="*/ 0 h 21013"/>
                <a:gd name="T2" fmla="*/ 384 w 21600"/>
                <a:gd name="T3" fmla="*/ 336 h 21013"/>
                <a:gd name="T4" fmla="*/ 0 w 21600"/>
                <a:gd name="T5" fmla="*/ 336 h 210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13"/>
                <a:gd name="T11" fmla="*/ 21600 w 21600"/>
                <a:gd name="T12" fmla="*/ 21013 h 210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13" fill="none" extrusionOk="0">
                  <a:moveTo>
                    <a:pt x="5000" y="-1"/>
                  </a:moveTo>
                  <a:cubicBezTo>
                    <a:pt x="14731" y="2315"/>
                    <a:pt x="21600" y="11009"/>
                    <a:pt x="21600" y="21013"/>
                  </a:cubicBezTo>
                </a:path>
                <a:path w="21600" h="21013" stroke="0" extrusionOk="0">
                  <a:moveTo>
                    <a:pt x="5000" y="-1"/>
                  </a:moveTo>
                  <a:cubicBezTo>
                    <a:pt x="14731" y="2315"/>
                    <a:pt x="21600" y="11009"/>
                    <a:pt x="21600" y="21013"/>
                  </a:cubicBezTo>
                  <a:lnTo>
                    <a:pt x="0" y="21013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63" name="Arc 31"/>
            <p:cNvSpPr>
              <a:spLocks/>
            </p:cNvSpPr>
            <p:nvPr/>
          </p:nvSpPr>
          <p:spPr bwMode="auto">
            <a:xfrm>
              <a:off x="4260" y="770"/>
              <a:ext cx="384" cy="408"/>
            </a:xfrm>
            <a:custGeom>
              <a:avLst/>
              <a:gdLst>
                <a:gd name="T0" fmla="*/ 0 w 18646"/>
                <a:gd name="T1" fmla="*/ 7 h 21600"/>
                <a:gd name="T2" fmla="*/ 384 w 18646"/>
                <a:gd name="T3" fmla="*/ 108 h 21600"/>
                <a:gd name="T4" fmla="*/ 82 w 18646"/>
                <a:gd name="T5" fmla="*/ 408 h 21600"/>
                <a:gd name="T6" fmla="*/ 0 60000 65536"/>
                <a:gd name="T7" fmla="*/ 0 60000 65536"/>
                <a:gd name="T8" fmla="*/ 0 60000 65536"/>
                <a:gd name="T9" fmla="*/ 0 w 18646"/>
                <a:gd name="T10" fmla="*/ 0 h 21600"/>
                <a:gd name="T11" fmla="*/ 18646 w 1864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46" h="21600" fill="none" extrusionOk="0">
                  <a:moveTo>
                    <a:pt x="0" y="370"/>
                  </a:moveTo>
                  <a:cubicBezTo>
                    <a:pt x="1313" y="123"/>
                    <a:pt x="2646" y="-1"/>
                    <a:pt x="3982" y="0"/>
                  </a:cubicBezTo>
                  <a:cubicBezTo>
                    <a:pt x="9418" y="0"/>
                    <a:pt x="14654" y="2049"/>
                    <a:pt x="18645" y="5740"/>
                  </a:cubicBezTo>
                </a:path>
                <a:path w="18646" h="21600" stroke="0" extrusionOk="0">
                  <a:moveTo>
                    <a:pt x="0" y="370"/>
                  </a:moveTo>
                  <a:cubicBezTo>
                    <a:pt x="1313" y="123"/>
                    <a:pt x="2646" y="-1"/>
                    <a:pt x="3982" y="0"/>
                  </a:cubicBezTo>
                  <a:cubicBezTo>
                    <a:pt x="9418" y="0"/>
                    <a:pt x="14654" y="2049"/>
                    <a:pt x="18645" y="5740"/>
                  </a:cubicBezTo>
                  <a:lnTo>
                    <a:pt x="3982" y="21600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5716588" y="3133725"/>
            <a:ext cx="1943100" cy="723900"/>
            <a:chOff x="3505" y="1466"/>
            <a:chExt cx="1224" cy="456"/>
          </a:xfrm>
        </p:grpSpPr>
        <p:sp>
          <p:nvSpPr>
            <p:cNvPr id="26656" name="Oval 33"/>
            <p:cNvSpPr>
              <a:spLocks noChangeArrowheads="1"/>
            </p:cNvSpPr>
            <p:nvPr/>
          </p:nvSpPr>
          <p:spPr bwMode="auto">
            <a:xfrm>
              <a:off x="3876" y="1586"/>
              <a:ext cx="528" cy="33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57" name="Text Box 34"/>
            <p:cNvSpPr txBox="1">
              <a:spLocks noChangeArrowheads="1"/>
            </p:cNvSpPr>
            <p:nvPr/>
          </p:nvSpPr>
          <p:spPr bwMode="auto">
            <a:xfrm>
              <a:off x="3912" y="1633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/>
                <a:t>IPOs</a:t>
              </a:r>
            </a:p>
          </p:txBody>
        </p:sp>
        <p:sp>
          <p:nvSpPr>
            <p:cNvPr id="26658" name="Arc 35"/>
            <p:cNvSpPr>
              <a:spLocks/>
            </p:cNvSpPr>
            <p:nvPr/>
          </p:nvSpPr>
          <p:spPr bwMode="auto">
            <a:xfrm rot="13711926" flipH="1">
              <a:off x="3436" y="1559"/>
              <a:ext cx="425" cy="287"/>
            </a:xfrm>
            <a:custGeom>
              <a:avLst/>
              <a:gdLst>
                <a:gd name="T0" fmla="*/ 0 w 31923"/>
                <a:gd name="T1" fmla="*/ 36 h 21600"/>
                <a:gd name="T2" fmla="*/ 425 w 31923"/>
                <a:gd name="T3" fmla="*/ 258 h 21600"/>
                <a:gd name="T4" fmla="*/ 139 w 31923"/>
                <a:gd name="T5" fmla="*/ 287 h 21600"/>
                <a:gd name="T6" fmla="*/ 0 60000 65536"/>
                <a:gd name="T7" fmla="*/ 0 60000 65536"/>
                <a:gd name="T8" fmla="*/ 0 60000 65536"/>
                <a:gd name="T9" fmla="*/ 0 w 31923"/>
                <a:gd name="T10" fmla="*/ 0 h 21600"/>
                <a:gd name="T11" fmla="*/ 31923 w 3192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923" h="21600" fill="none" extrusionOk="0">
                  <a:moveTo>
                    <a:pt x="-1" y="2688"/>
                  </a:moveTo>
                  <a:cubicBezTo>
                    <a:pt x="3195" y="924"/>
                    <a:pt x="6785" y="-1"/>
                    <a:pt x="10436" y="0"/>
                  </a:cubicBezTo>
                  <a:cubicBezTo>
                    <a:pt x="21509" y="0"/>
                    <a:pt x="30789" y="8373"/>
                    <a:pt x="31922" y="19389"/>
                  </a:cubicBezTo>
                </a:path>
                <a:path w="31923" h="21600" stroke="0" extrusionOk="0">
                  <a:moveTo>
                    <a:pt x="-1" y="2688"/>
                  </a:moveTo>
                  <a:cubicBezTo>
                    <a:pt x="3195" y="924"/>
                    <a:pt x="6785" y="-1"/>
                    <a:pt x="10436" y="0"/>
                  </a:cubicBezTo>
                  <a:cubicBezTo>
                    <a:pt x="21509" y="0"/>
                    <a:pt x="30789" y="8373"/>
                    <a:pt x="31922" y="19389"/>
                  </a:cubicBezTo>
                  <a:lnTo>
                    <a:pt x="10436" y="21600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59" name="Arc 36"/>
            <p:cNvSpPr>
              <a:spLocks/>
            </p:cNvSpPr>
            <p:nvPr/>
          </p:nvSpPr>
          <p:spPr bwMode="auto">
            <a:xfrm rot="5529154">
              <a:off x="4398" y="1471"/>
              <a:ext cx="335" cy="326"/>
            </a:xfrm>
            <a:custGeom>
              <a:avLst/>
              <a:gdLst>
                <a:gd name="T0" fmla="*/ 118 w 21594"/>
                <a:gd name="T1" fmla="*/ 0 h 20205"/>
                <a:gd name="T2" fmla="*/ 335 w 21594"/>
                <a:gd name="T3" fmla="*/ 317 h 20205"/>
                <a:gd name="T4" fmla="*/ 0 w 21594"/>
                <a:gd name="T5" fmla="*/ 326 h 20205"/>
                <a:gd name="T6" fmla="*/ 0 60000 65536"/>
                <a:gd name="T7" fmla="*/ 0 60000 65536"/>
                <a:gd name="T8" fmla="*/ 0 60000 65536"/>
                <a:gd name="T9" fmla="*/ 0 w 21594"/>
                <a:gd name="T10" fmla="*/ 0 h 20205"/>
                <a:gd name="T11" fmla="*/ 21594 w 21594"/>
                <a:gd name="T12" fmla="*/ 20205 h 202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4" h="20205" fill="none" extrusionOk="0">
                  <a:moveTo>
                    <a:pt x="7636" y="0"/>
                  </a:moveTo>
                  <a:cubicBezTo>
                    <a:pt x="15859" y="3108"/>
                    <a:pt x="21379" y="10889"/>
                    <a:pt x="21593" y="19678"/>
                  </a:cubicBezTo>
                </a:path>
                <a:path w="21594" h="20205" stroke="0" extrusionOk="0">
                  <a:moveTo>
                    <a:pt x="7636" y="0"/>
                  </a:moveTo>
                  <a:cubicBezTo>
                    <a:pt x="15859" y="3108"/>
                    <a:pt x="21379" y="10889"/>
                    <a:pt x="21593" y="19678"/>
                  </a:cubicBezTo>
                  <a:lnTo>
                    <a:pt x="0" y="20205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4422775" y="3552825"/>
            <a:ext cx="400050" cy="1771650"/>
            <a:chOff x="2690" y="1730"/>
            <a:chExt cx="252" cy="1116"/>
          </a:xfrm>
        </p:grpSpPr>
        <p:sp>
          <p:nvSpPr>
            <p:cNvPr id="26652" name="Oval 38"/>
            <p:cNvSpPr>
              <a:spLocks noChangeArrowheads="1"/>
            </p:cNvSpPr>
            <p:nvPr/>
          </p:nvSpPr>
          <p:spPr bwMode="auto">
            <a:xfrm>
              <a:off x="2690" y="2170"/>
              <a:ext cx="252" cy="228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53" name="Text Box 39"/>
            <p:cNvSpPr txBox="1">
              <a:spLocks noChangeArrowheads="1"/>
            </p:cNvSpPr>
            <p:nvPr/>
          </p:nvSpPr>
          <p:spPr bwMode="auto">
            <a:xfrm>
              <a:off x="2718" y="21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/>
                <a:t>$</a:t>
              </a:r>
            </a:p>
          </p:txBody>
        </p:sp>
        <p:sp>
          <p:nvSpPr>
            <p:cNvPr id="26654" name="Line 40"/>
            <p:cNvSpPr>
              <a:spLocks noChangeShapeType="1"/>
            </p:cNvSpPr>
            <p:nvPr/>
          </p:nvSpPr>
          <p:spPr bwMode="auto">
            <a:xfrm flipV="1">
              <a:off x="2798" y="1730"/>
              <a:ext cx="0" cy="43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55" name="Line 41"/>
            <p:cNvSpPr>
              <a:spLocks noChangeShapeType="1"/>
            </p:cNvSpPr>
            <p:nvPr/>
          </p:nvSpPr>
          <p:spPr bwMode="auto">
            <a:xfrm flipV="1">
              <a:off x="2798" y="2414"/>
              <a:ext cx="0" cy="43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5070475" y="3552825"/>
            <a:ext cx="381000" cy="1790700"/>
            <a:chOff x="3098" y="1730"/>
            <a:chExt cx="240" cy="1128"/>
          </a:xfrm>
        </p:grpSpPr>
        <p:sp>
          <p:nvSpPr>
            <p:cNvPr id="26648" name="Oval 43"/>
            <p:cNvSpPr>
              <a:spLocks noChangeArrowheads="1"/>
            </p:cNvSpPr>
            <p:nvPr/>
          </p:nvSpPr>
          <p:spPr bwMode="auto">
            <a:xfrm>
              <a:off x="3098" y="216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49" name="Text Box 44"/>
            <p:cNvSpPr txBox="1">
              <a:spLocks noChangeArrowheads="1"/>
            </p:cNvSpPr>
            <p:nvPr/>
          </p:nvSpPr>
          <p:spPr bwMode="auto">
            <a:xfrm>
              <a:off x="3110" y="216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/>
                <a:t>$</a:t>
              </a:r>
            </a:p>
          </p:txBody>
        </p:sp>
        <p:sp>
          <p:nvSpPr>
            <p:cNvPr id="26650" name="Line 45"/>
            <p:cNvSpPr>
              <a:spLocks noChangeShapeType="1"/>
            </p:cNvSpPr>
            <p:nvPr/>
          </p:nvSpPr>
          <p:spPr bwMode="auto">
            <a:xfrm rot="10800000" flipV="1">
              <a:off x="3218" y="1730"/>
              <a:ext cx="0" cy="444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51" name="Line 46"/>
            <p:cNvSpPr>
              <a:spLocks noChangeShapeType="1"/>
            </p:cNvSpPr>
            <p:nvPr/>
          </p:nvSpPr>
          <p:spPr bwMode="auto">
            <a:xfrm rot="10800000" flipV="1">
              <a:off x="3218" y="2414"/>
              <a:ext cx="0" cy="444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7981950" y="3400425"/>
            <a:ext cx="1123950" cy="1676400"/>
            <a:chOff x="4932" y="1634"/>
            <a:chExt cx="708" cy="1056"/>
          </a:xfrm>
        </p:grpSpPr>
        <p:sp>
          <p:nvSpPr>
            <p:cNvPr id="26644" name="Oval 48"/>
            <p:cNvSpPr>
              <a:spLocks noChangeArrowheads="1"/>
            </p:cNvSpPr>
            <p:nvPr/>
          </p:nvSpPr>
          <p:spPr bwMode="auto">
            <a:xfrm>
              <a:off x="4932" y="2114"/>
              <a:ext cx="708" cy="33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2400" b="1"/>
                <a:t>     </a:t>
              </a:r>
            </a:p>
          </p:txBody>
        </p:sp>
        <p:sp>
          <p:nvSpPr>
            <p:cNvPr id="26645" name="Text Box 49"/>
            <p:cNvSpPr txBox="1">
              <a:spLocks noChangeArrowheads="1"/>
            </p:cNvSpPr>
            <p:nvPr/>
          </p:nvSpPr>
          <p:spPr bwMode="auto">
            <a:xfrm>
              <a:off x="4932" y="2161"/>
              <a:ext cx="6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/>
                <a:t>STOCK</a:t>
              </a:r>
            </a:p>
          </p:txBody>
        </p:sp>
        <p:sp>
          <p:nvSpPr>
            <p:cNvPr id="26646" name="Line 50"/>
            <p:cNvSpPr>
              <a:spLocks noChangeShapeType="1"/>
            </p:cNvSpPr>
            <p:nvPr/>
          </p:nvSpPr>
          <p:spPr bwMode="auto">
            <a:xfrm>
              <a:off x="5364" y="1634"/>
              <a:ext cx="0" cy="43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47" name="Line 51"/>
            <p:cNvSpPr>
              <a:spLocks noChangeShapeType="1"/>
            </p:cNvSpPr>
            <p:nvPr/>
          </p:nvSpPr>
          <p:spPr bwMode="auto">
            <a:xfrm>
              <a:off x="5364" y="2498"/>
              <a:ext cx="0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7372350" y="3552825"/>
            <a:ext cx="533400" cy="1524000"/>
            <a:chOff x="4548" y="1730"/>
            <a:chExt cx="336" cy="960"/>
          </a:xfrm>
        </p:grpSpPr>
        <p:sp>
          <p:nvSpPr>
            <p:cNvPr id="26640" name="Oval 53"/>
            <p:cNvSpPr>
              <a:spLocks noChangeArrowheads="1"/>
            </p:cNvSpPr>
            <p:nvPr/>
          </p:nvSpPr>
          <p:spPr bwMode="auto">
            <a:xfrm>
              <a:off x="4548" y="2114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41" name="Text Box 54"/>
            <p:cNvSpPr txBox="1">
              <a:spLocks noChangeArrowheads="1"/>
            </p:cNvSpPr>
            <p:nvPr/>
          </p:nvSpPr>
          <p:spPr bwMode="auto">
            <a:xfrm>
              <a:off x="4596" y="216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/>
                <a:t>$</a:t>
              </a:r>
            </a:p>
          </p:txBody>
        </p:sp>
        <p:sp>
          <p:nvSpPr>
            <p:cNvPr id="26642" name="Line 55"/>
            <p:cNvSpPr>
              <a:spLocks noChangeShapeType="1"/>
            </p:cNvSpPr>
            <p:nvPr/>
          </p:nvSpPr>
          <p:spPr bwMode="auto">
            <a:xfrm rot="10800000">
              <a:off x="4692" y="2498"/>
              <a:ext cx="0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643" name="Line 56"/>
            <p:cNvSpPr>
              <a:spLocks noChangeShapeType="1"/>
            </p:cNvSpPr>
            <p:nvPr/>
          </p:nvSpPr>
          <p:spPr bwMode="auto">
            <a:xfrm rot="10800000">
              <a:off x="4692" y="1730"/>
              <a:ext cx="0" cy="336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451641" name="Rectangle 57"/>
          <p:cNvSpPr>
            <a:spLocks noChangeArrowheads="1"/>
          </p:cNvSpPr>
          <p:nvPr/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3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 circuito del capital de riesgo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4754</TotalTime>
  <Words>1011</Words>
  <Application>Microsoft Office PowerPoint</Application>
  <PresentationFormat>Presentación en pantalla (4:3)</PresentationFormat>
  <Paragraphs>421</Paragraphs>
  <Slides>37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9" baseType="lpstr">
      <vt:lpstr>Concurrencia</vt:lpstr>
      <vt:lpstr>Documento</vt:lpstr>
      <vt:lpstr>Desarrollo de un Proyecto de Negocio </vt:lpstr>
      <vt:lpstr> Finanzas</vt:lpstr>
      <vt:lpstr>Resultados Proyectados</vt:lpstr>
      <vt:lpstr>Diapositiva 4</vt:lpstr>
      <vt:lpstr>Estado de Resultados Proyectado</vt:lpstr>
      <vt:lpstr>Flujo de Fondos del proyecto</vt:lpstr>
      <vt:lpstr>Diapositiva 7</vt:lpstr>
      <vt:lpstr>Diapositiva 8</vt:lpstr>
      <vt:lpstr>Diapositiva 9</vt:lpstr>
      <vt:lpstr>Diapositiva 10</vt:lpstr>
      <vt:lpstr>Retorno de la inversión</vt:lpstr>
      <vt:lpstr>Diapositiva 12</vt:lpstr>
      <vt:lpstr>Diapositiva 13</vt:lpstr>
      <vt:lpstr>Diapositiva 14</vt:lpstr>
      <vt:lpstr>Diapositiva 15</vt:lpstr>
      <vt:lpstr>Tablero de comando financiero</vt:lpstr>
      <vt:lpstr>Punto de equilibrio (breakthrough)</vt:lpstr>
      <vt:lpstr>Cash flow, VAN y TIR</vt:lpstr>
      <vt:lpstr>Uso de indicadores</vt:lpstr>
      <vt:lpstr>Valor del Proyecto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Cuadros y planillas anexas</vt:lpstr>
      <vt:lpstr>Modelo de ingresos</vt:lpstr>
      <vt:lpstr>Modelo de egresos</vt:lpstr>
      <vt:lpstr>Diapositiva 32</vt:lpstr>
      <vt:lpstr>Diapositiva 33</vt:lpstr>
      <vt:lpstr>Diapositiva 34</vt:lpstr>
      <vt:lpstr>Diapositiva 35</vt:lpstr>
      <vt:lpstr>Diapositiva 36</vt:lpstr>
      <vt:lpstr>Evaluación final de un plan de negocio</vt:lpstr>
    </vt:vector>
  </TitlesOfParts>
  <Company>Luciana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PROYECTO DE NEGOCIOS</dc:title>
  <dc:creator>Luciana</dc:creator>
  <cp:lastModifiedBy>Ricardo Panza</cp:lastModifiedBy>
  <cp:revision>126</cp:revision>
  <cp:lastPrinted>1601-01-01T00:00:00Z</cp:lastPrinted>
  <dcterms:created xsi:type="dcterms:W3CDTF">2005-02-22T00:20:07Z</dcterms:created>
  <dcterms:modified xsi:type="dcterms:W3CDTF">2015-08-26T02:40:01Z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3082</vt:i4>
  </property>
</Properties>
</file>